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88" r:id="rId3"/>
    <p:sldId id="285" r:id="rId4"/>
    <p:sldId id="289" r:id="rId5"/>
    <p:sldId id="284" r:id="rId6"/>
    <p:sldId id="278" r:id="rId7"/>
    <p:sldId id="279" r:id="rId8"/>
    <p:sldId id="280" r:id="rId9"/>
    <p:sldId id="281" r:id="rId10"/>
    <p:sldId id="282" r:id="rId11"/>
    <p:sldId id="283" r:id="rId12"/>
    <p:sldId id="265" r:id="rId13"/>
    <p:sldId id="277" r:id="rId14"/>
    <p:sldId id="293" r:id="rId15"/>
    <p:sldId id="269" r:id="rId16"/>
    <p:sldId id="257" r:id="rId17"/>
    <p:sldId id="263" r:id="rId18"/>
    <p:sldId id="258" r:id="rId19"/>
    <p:sldId id="259" r:id="rId20"/>
    <p:sldId id="260" r:id="rId21"/>
    <p:sldId id="271" r:id="rId22"/>
    <p:sldId id="297" r:id="rId23"/>
    <p:sldId id="295" r:id="rId24"/>
    <p:sldId id="272" r:id="rId25"/>
    <p:sldId id="290" r:id="rId26"/>
    <p:sldId id="296" r:id="rId27"/>
    <p:sldId id="274" r:id="rId28"/>
    <p:sldId id="266" r:id="rId29"/>
    <p:sldId id="267" r:id="rId30"/>
  </p:sldIdLst>
  <p:sldSz cx="18288000" cy="10287000"/>
  <p:notesSz cx="7053263" cy="93091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y Grotesk Key" panose="020B0604020202020204" charset="0"/>
      <p:regular r:id="rId36"/>
    </p:embeddedFont>
    <p:embeddedFont>
      <p:font typeface="Cy Grotesk Key Bold" panose="020B0604020202020204" charset="0"/>
      <p:regular r:id="rId37"/>
    </p:embeddedFont>
    <p:embeddedFont>
      <p:font typeface="Cy Grotesk Wide" panose="020B0604020202020204" charset="0"/>
      <p:regular r:id="rId38"/>
    </p:embeddedFont>
    <p:embeddedFont>
      <p:font typeface="Cy Grotesk Wide Bold" panose="020B0604020202020204" charset="0"/>
      <p:regular r:id="rId39"/>
    </p:embeddedFont>
    <p:embeddedFont>
      <p:font typeface="Open Sans Bold" panose="020B0604020202020204" charset="0"/>
      <p:regular r:id="rId40"/>
    </p:embeddedFont>
    <p:embeddedFont>
      <p:font typeface="Open Sans Extra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6660A5-7595-418A-8430-8084F169F8F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B2C5042-2E97-4299-911C-D03244AB8A64}">
      <dgm:prSet custT="1"/>
      <dgm:spPr/>
      <dgm:t>
        <a:bodyPr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solidFill>
                <a:srgbClr val="000000"/>
              </a:solidFill>
              <a:latin typeface="Cy Grotesk Wide"/>
              <a:ea typeface="+mn-ea"/>
              <a:cs typeface="+mn-cs"/>
            </a:rPr>
            <a:t>La mayor parte de los Sujetos Obligados del ámbito estatal siguen sin cumplir con sus obligaciones de remitir información de interés público. </a:t>
          </a:r>
          <a:endParaRPr lang="es-MX" sz="3200" kern="1200" dirty="0">
            <a:solidFill>
              <a:srgbClr val="000000"/>
            </a:solidFill>
            <a:latin typeface="Cy Grotesk Wide"/>
            <a:ea typeface="+mn-ea"/>
            <a:cs typeface="+mn-cs"/>
          </a:endParaRPr>
        </a:p>
      </dgm:t>
    </dgm:pt>
    <dgm:pt modelId="{91DF3B2D-9C08-42E8-8AE7-2268E0822E3A}" type="parTrans" cxnId="{105D1671-E821-4D7E-9BCB-3E2D7FE4B5D8}">
      <dgm:prSet/>
      <dgm:spPr/>
      <dgm:t>
        <a:bodyPr/>
        <a:lstStyle/>
        <a:p>
          <a:endParaRPr lang="es-MX"/>
        </a:p>
      </dgm:t>
    </dgm:pt>
    <dgm:pt modelId="{97D63C60-2DA6-4E45-BB5A-BF56F5D4019A}" type="sibTrans" cxnId="{105D1671-E821-4D7E-9BCB-3E2D7FE4B5D8}">
      <dgm:prSet/>
      <dgm:spPr/>
      <dgm:t>
        <a:bodyPr/>
        <a:lstStyle/>
        <a:p>
          <a:endParaRPr lang="es-MX"/>
        </a:p>
      </dgm:t>
    </dgm:pt>
    <dgm:pt modelId="{9C97BDA9-B4F3-4BC3-94A8-7AFF85459288}">
      <dgm:prSet custT="1"/>
      <dgm:spPr/>
      <dgm:t>
        <a:bodyPr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solidFill>
                <a:srgbClr val="000000"/>
              </a:solidFill>
              <a:latin typeface="Cy Grotesk Wide"/>
              <a:ea typeface="+mn-ea"/>
              <a:cs typeface="+mn-cs"/>
            </a:rPr>
            <a:t>En el envío de información de interés público, su observancia ha sido mínima y decreciente. En el 2022, el cumplimiento general fue de 4%, para este ejercicio fue de apenas 1%.</a:t>
          </a:r>
          <a:endParaRPr lang="es-MX" sz="3200" kern="1200" dirty="0">
            <a:solidFill>
              <a:srgbClr val="000000"/>
            </a:solidFill>
            <a:latin typeface="Cy Grotesk Wide"/>
            <a:ea typeface="+mn-ea"/>
            <a:cs typeface="+mn-cs"/>
          </a:endParaRPr>
        </a:p>
      </dgm:t>
    </dgm:pt>
    <dgm:pt modelId="{B2D50B60-696B-48FC-8BF4-9E8E9E4B5786}" type="parTrans" cxnId="{835F64AE-34A0-4DA4-B6CA-3A1ADE9FE844}">
      <dgm:prSet/>
      <dgm:spPr/>
      <dgm:t>
        <a:bodyPr/>
        <a:lstStyle/>
        <a:p>
          <a:endParaRPr lang="es-MX"/>
        </a:p>
      </dgm:t>
    </dgm:pt>
    <dgm:pt modelId="{DBFB88DE-489A-48B1-ACE2-42312FF7F239}" type="sibTrans" cxnId="{835F64AE-34A0-4DA4-B6CA-3A1ADE9FE844}">
      <dgm:prSet/>
      <dgm:spPr/>
      <dgm:t>
        <a:bodyPr/>
        <a:lstStyle/>
        <a:p>
          <a:endParaRPr lang="es-MX"/>
        </a:p>
      </dgm:t>
    </dgm:pt>
    <dgm:pt modelId="{4F741112-218B-44EC-A24A-11079EB70F7E}" type="pres">
      <dgm:prSet presAssocID="{DA6660A5-7595-418A-8430-8084F169F8FD}" presName="Name0" presStyleCnt="0">
        <dgm:presLayoutVars>
          <dgm:dir/>
          <dgm:resizeHandles val="exact"/>
        </dgm:presLayoutVars>
      </dgm:prSet>
      <dgm:spPr/>
    </dgm:pt>
    <dgm:pt modelId="{3A619054-9652-421F-8211-815060F9BFBD}" type="pres">
      <dgm:prSet presAssocID="{9C97BDA9-B4F3-4BC3-94A8-7AFF85459288}" presName="composite" presStyleCnt="0"/>
      <dgm:spPr/>
    </dgm:pt>
    <dgm:pt modelId="{0C8E8034-037E-4252-932A-44C8E15A5771}" type="pres">
      <dgm:prSet presAssocID="{9C97BDA9-B4F3-4BC3-94A8-7AFF85459288}" presName="rect1" presStyleLbl="trAlignAcc1" presStyleIdx="0" presStyleCnt="2" custScaleX="172553" custScaleY="93276" custLinFactNeighborX="1192" custLinFactNeighborY="-3082">
        <dgm:presLayoutVars>
          <dgm:bulletEnabled val="1"/>
        </dgm:presLayoutVars>
      </dgm:prSet>
      <dgm:spPr/>
    </dgm:pt>
    <dgm:pt modelId="{11E4F2D8-BB4E-4939-B25D-B3D48E4BD94C}" type="pres">
      <dgm:prSet presAssocID="{9C97BDA9-B4F3-4BC3-94A8-7AFF85459288}" presName="rect2" presStyleLbl="fgImgPlace1" presStyleIdx="0" presStyleCnt="2" custScaleX="75704" custScaleY="55780" custLinFactX="-53486" custLinFactNeighborX="-100000" custLinFactNeighborY="11863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9A7F1D2F-8435-4DCD-81DC-68EEE4C80C9C}" type="pres">
      <dgm:prSet presAssocID="{DBFB88DE-489A-48B1-ACE2-42312FF7F239}" presName="sibTrans" presStyleCnt="0"/>
      <dgm:spPr/>
    </dgm:pt>
    <dgm:pt modelId="{1DAB5EF2-BBE9-4B33-8D98-6ADCD7EE0513}" type="pres">
      <dgm:prSet presAssocID="{BB2C5042-2E97-4299-911C-D03244AB8A64}" presName="composite" presStyleCnt="0"/>
      <dgm:spPr/>
    </dgm:pt>
    <dgm:pt modelId="{49DD71FF-0FD1-4756-92C4-C611B9E3AF00}" type="pres">
      <dgm:prSet presAssocID="{BB2C5042-2E97-4299-911C-D03244AB8A64}" presName="rect1" presStyleLbl="trAlignAcc1" presStyleIdx="1" presStyleCnt="2" custScaleX="171055" custScaleY="89831">
        <dgm:presLayoutVars>
          <dgm:bulletEnabled val="1"/>
        </dgm:presLayoutVars>
      </dgm:prSet>
      <dgm:spPr/>
    </dgm:pt>
    <dgm:pt modelId="{E2894EF4-EB75-4504-AD8B-A799D4296CD2}" type="pres">
      <dgm:prSet presAssocID="{BB2C5042-2E97-4299-911C-D03244AB8A64}" presName="rect2" presStyleLbl="fgImgPlace1" presStyleIdx="1" presStyleCnt="2" custScaleX="61690" custScaleY="52809" custLinFactX="-49380" custLinFactNeighborX="-100000" custLinFactNeighborY="9821"/>
      <dgm:spPr>
        <a:blipFill rotWithShape="1">
          <a:blip xmlns:r="http://schemas.openxmlformats.org/officeDocument/2006/relationships"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 l="-17000" r="-17000"/>
          </a:stretch>
        </a:blipFill>
      </dgm:spPr>
    </dgm:pt>
  </dgm:ptLst>
  <dgm:cxnLst>
    <dgm:cxn modelId="{E8D3C220-3F53-4168-B664-8B3CE345A10E}" type="presOf" srcId="{BB2C5042-2E97-4299-911C-D03244AB8A64}" destId="{49DD71FF-0FD1-4756-92C4-C611B9E3AF00}" srcOrd="0" destOrd="0" presId="urn:microsoft.com/office/officeart/2008/layout/PictureStrips"/>
    <dgm:cxn modelId="{105D1671-E821-4D7E-9BCB-3E2D7FE4B5D8}" srcId="{DA6660A5-7595-418A-8430-8084F169F8FD}" destId="{BB2C5042-2E97-4299-911C-D03244AB8A64}" srcOrd="1" destOrd="0" parTransId="{91DF3B2D-9C08-42E8-8AE7-2268E0822E3A}" sibTransId="{97D63C60-2DA6-4E45-BB5A-BF56F5D4019A}"/>
    <dgm:cxn modelId="{E1CB0FA2-1192-4D41-A3B3-531CF782E8CC}" type="presOf" srcId="{9C97BDA9-B4F3-4BC3-94A8-7AFF85459288}" destId="{0C8E8034-037E-4252-932A-44C8E15A5771}" srcOrd="0" destOrd="0" presId="urn:microsoft.com/office/officeart/2008/layout/PictureStrips"/>
    <dgm:cxn modelId="{835F64AE-34A0-4DA4-B6CA-3A1ADE9FE844}" srcId="{DA6660A5-7595-418A-8430-8084F169F8FD}" destId="{9C97BDA9-B4F3-4BC3-94A8-7AFF85459288}" srcOrd="0" destOrd="0" parTransId="{B2D50B60-696B-48FC-8BF4-9E8E9E4B5786}" sibTransId="{DBFB88DE-489A-48B1-ACE2-42312FF7F239}"/>
    <dgm:cxn modelId="{033004D8-0077-4AE0-A940-53E9F461014E}" type="presOf" srcId="{DA6660A5-7595-418A-8430-8084F169F8FD}" destId="{4F741112-218B-44EC-A24A-11079EB70F7E}" srcOrd="0" destOrd="0" presId="urn:microsoft.com/office/officeart/2008/layout/PictureStrips"/>
    <dgm:cxn modelId="{63B6AD34-BFE7-4B17-AECD-687C559361BA}" type="presParOf" srcId="{4F741112-218B-44EC-A24A-11079EB70F7E}" destId="{3A619054-9652-421F-8211-815060F9BFBD}" srcOrd="0" destOrd="0" presId="urn:microsoft.com/office/officeart/2008/layout/PictureStrips"/>
    <dgm:cxn modelId="{98DEAB6F-8CC1-489B-BF46-462C91A2D976}" type="presParOf" srcId="{3A619054-9652-421F-8211-815060F9BFBD}" destId="{0C8E8034-037E-4252-932A-44C8E15A5771}" srcOrd="0" destOrd="0" presId="urn:microsoft.com/office/officeart/2008/layout/PictureStrips"/>
    <dgm:cxn modelId="{E5CA1482-C02B-4379-921C-2237CE5F7AE2}" type="presParOf" srcId="{3A619054-9652-421F-8211-815060F9BFBD}" destId="{11E4F2D8-BB4E-4939-B25D-B3D48E4BD94C}" srcOrd="1" destOrd="0" presId="urn:microsoft.com/office/officeart/2008/layout/PictureStrips"/>
    <dgm:cxn modelId="{B85AFDD6-C596-469C-B083-E3EFB694A435}" type="presParOf" srcId="{4F741112-218B-44EC-A24A-11079EB70F7E}" destId="{9A7F1D2F-8435-4DCD-81DC-68EEE4C80C9C}" srcOrd="1" destOrd="0" presId="urn:microsoft.com/office/officeart/2008/layout/PictureStrips"/>
    <dgm:cxn modelId="{8B7C9DF4-6139-4467-9432-6CD95A9E6F1B}" type="presParOf" srcId="{4F741112-218B-44EC-A24A-11079EB70F7E}" destId="{1DAB5EF2-BBE9-4B33-8D98-6ADCD7EE0513}" srcOrd="2" destOrd="0" presId="urn:microsoft.com/office/officeart/2008/layout/PictureStrips"/>
    <dgm:cxn modelId="{7EF6CD0F-4F9F-455A-800E-14A5228D3DC6}" type="presParOf" srcId="{1DAB5EF2-BBE9-4B33-8D98-6ADCD7EE0513}" destId="{49DD71FF-0FD1-4756-92C4-C611B9E3AF00}" srcOrd="0" destOrd="0" presId="urn:microsoft.com/office/officeart/2008/layout/PictureStrips"/>
    <dgm:cxn modelId="{7E04397E-81AC-4BC2-AE40-43E96918A25F}" type="presParOf" srcId="{1DAB5EF2-BBE9-4B33-8D98-6ADCD7EE0513}" destId="{E2894EF4-EB75-4504-AD8B-A799D4296CD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E8034-037E-4252-932A-44C8E15A5771}">
      <dsp:nvSpPr>
        <dsp:cNvPr id="0" name=""/>
        <dsp:cNvSpPr/>
      </dsp:nvSpPr>
      <dsp:spPr>
        <a:xfrm>
          <a:off x="4399" y="1023569"/>
          <a:ext cx="16226200" cy="27410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0429" tIns="121920" rIns="121920" bIns="12192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solidFill>
                <a:srgbClr val="000000"/>
              </a:solidFill>
              <a:latin typeface="Cy Grotesk Wide"/>
              <a:ea typeface="+mn-ea"/>
              <a:cs typeface="+mn-cs"/>
            </a:rPr>
            <a:t>En el envío de información de interés público, su observancia ha sido mínima y decreciente. En el 2022, el cumplimiento general fue de 4%, para este ejercicio fue de apenas 1%.</a:t>
          </a:r>
          <a:endParaRPr lang="es-MX" sz="3200" kern="1200" dirty="0">
            <a:solidFill>
              <a:srgbClr val="000000"/>
            </a:solidFill>
            <a:latin typeface="Cy Grotesk Wide"/>
            <a:ea typeface="+mn-ea"/>
            <a:cs typeface="+mn-cs"/>
          </a:endParaRPr>
        </a:p>
      </dsp:txBody>
      <dsp:txXfrm>
        <a:off x="4399" y="1023569"/>
        <a:ext cx="16226200" cy="2741032"/>
      </dsp:txXfrm>
    </dsp:sp>
    <dsp:sp modelId="{11E4F2D8-BB4E-4939-B25D-B3D48E4BD94C}">
      <dsp:nvSpPr>
        <dsp:cNvPr id="0" name=""/>
        <dsp:cNvSpPr/>
      </dsp:nvSpPr>
      <dsp:spPr>
        <a:xfrm>
          <a:off x="114304" y="1639129"/>
          <a:ext cx="1557260" cy="172112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D71FF-0FD1-4756-92C4-C611B9E3AF00}">
      <dsp:nvSpPr>
        <dsp:cNvPr id="0" name=""/>
        <dsp:cNvSpPr/>
      </dsp:nvSpPr>
      <dsp:spPr>
        <a:xfrm>
          <a:off x="72632" y="4191480"/>
          <a:ext cx="16085334" cy="26397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0429" tIns="121920" rIns="121920" bIns="12192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>
              <a:solidFill>
                <a:srgbClr val="000000"/>
              </a:solidFill>
              <a:latin typeface="Cy Grotesk Wide"/>
              <a:ea typeface="+mn-ea"/>
              <a:cs typeface="+mn-cs"/>
            </a:rPr>
            <a:t>La mayor parte de los Sujetos Obligados del ámbito estatal siguen sin cumplir con sus obligaciones de remitir información de interés público. </a:t>
          </a:r>
          <a:endParaRPr lang="es-MX" sz="3200" kern="1200" dirty="0">
            <a:solidFill>
              <a:srgbClr val="000000"/>
            </a:solidFill>
            <a:latin typeface="Cy Grotesk Wide"/>
            <a:ea typeface="+mn-ea"/>
            <a:cs typeface="+mn-cs"/>
          </a:endParaRPr>
        </a:p>
      </dsp:txBody>
      <dsp:txXfrm>
        <a:off x="72632" y="4191480"/>
        <a:ext cx="16085334" cy="2639797"/>
      </dsp:txXfrm>
    </dsp:sp>
    <dsp:sp modelId="{E2894EF4-EB75-4504-AD8B-A799D4296CD2}">
      <dsp:nvSpPr>
        <dsp:cNvPr id="0" name=""/>
        <dsp:cNvSpPr/>
      </dsp:nvSpPr>
      <dsp:spPr>
        <a:xfrm>
          <a:off x="342903" y="4648682"/>
          <a:ext cx="1268986" cy="1629452"/>
        </a:xfrm>
        <a:prstGeom prst="rect">
          <a:avLst/>
        </a:prstGeom>
        <a:blipFill rotWithShape="1">
          <a:blip xmlns:r="http://schemas.openxmlformats.org/officeDocument/2006/relationships"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EA48AE4D-183F-46B1-914F-FF99EE878274}" type="datetimeFigureOut">
              <a:rPr lang="es-MX" smtClean="0"/>
              <a:t>16/11/2023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89674DAB-63DA-40A7-8C47-EE6A11322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4547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1057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6067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0195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7491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4628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5064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1955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853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8274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5225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737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7592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7645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9711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43561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8387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4496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1437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6841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2782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7123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248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2664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939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3621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341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8967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9177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74DAB-63DA-40A7-8C47-EE6A11322AEA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874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6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5.png"/><Relationship Id="rId10" Type="http://schemas.microsoft.com/office/2007/relationships/diagramDrawing" Target="../diagrams/drawing1.xml"/><Relationship Id="rId4" Type="http://schemas.openxmlformats.org/officeDocument/2006/relationships/image" Target="../media/image17.png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nt.org.mx/wp-content/uploads/Lineamientos-para-Determinar-los-Catalogos-y-Publicacion-de-Informacion-de-Interes-Publico.pdf" TargetMode="External"/><Relationship Id="rId5" Type="http://schemas.openxmlformats.org/officeDocument/2006/relationships/hyperlink" Target="https://ogaipoaxaca.org.mx/site/descargas/gobierno_abierto/informe_ciudadano.pdf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714368" cy="1789632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 l="-63418" t="-111398" r="-358" b="-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723991"/>
            <a:ext cx="4118963" cy="4563009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8" y="0"/>
                </a:lnTo>
                <a:lnTo>
                  <a:pt x="8686798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0898" t="-1" b="-294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53509" y="5994824"/>
            <a:ext cx="2834491" cy="3707600"/>
          </a:xfrm>
          <a:custGeom>
            <a:avLst/>
            <a:gdLst/>
            <a:ahLst/>
            <a:cxnLst/>
            <a:rect l="l" t="t" r="r" b="b"/>
            <a:pathLst>
              <a:path w="4361882" h="3707600">
                <a:moveTo>
                  <a:pt x="0" y="0"/>
                </a:moveTo>
                <a:lnTo>
                  <a:pt x="4361882" y="0"/>
                </a:lnTo>
                <a:lnTo>
                  <a:pt x="4361882" y="3707600"/>
                </a:lnTo>
                <a:lnTo>
                  <a:pt x="0" y="370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5388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69004" y="0"/>
            <a:ext cx="11218996" cy="2083603"/>
          </a:xfrm>
          <a:custGeom>
            <a:avLst/>
            <a:gdLst/>
            <a:ahLst/>
            <a:cxnLst/>
            <a:rect l="l" t="t" r="r" b="b"/>
            <a:pathLst>
              <a:path w="12603894" h="7688375">
                <a:moveTo>
                  <a:pt x="0" y="0"/>
                </a:moveTo>
                <a:lnTo>
                  <a:pt x="12603893" y="0"/>
                </a:lnTo>
                <a:lnTo>
                  <a:pt x="12603893" y="7688375"/>
                </a:lnTo>
                <a:lnTo>
                  <a:pt x="0" y="768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68994" r="-1234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349626" y="3432905"/>
            <a:ext cx="13640522" cy="4476102"/>
            <a:chOff x="0" y="28575"/>
            <a:chExt cx="18187362" cy="5968135"/>
          </a:xfrm>
        </p:grpSpPr>
        <p:sp>
          <p:nvSpPr>
            <p:cNvPr id="7" name="TextBox 7"/>
            <p:cNvSpPr txBox="1"/>
            <p:nvPr/>
          </p:nvSpPr>
          <p:spPr>
            <a:xfrm>
              <a:off x="0" y="28575"/>
              <a:ext cx="18187362" cy="3924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4"/>
                </a:lnSpc>
              </a:pPr>
              <a:r>
                <a:rPr lang="en-US" sz="9900" spc="574" dirty="0">
                  <a:solidFill>
                    <a:srgbClr val="000000"/>
                  </a:solidFill>
                  <a:latin typeface="Cy Grotesk Key Bold"/>
                </a:rPr>
                <a:t>INFORMACIÓN DE INTERÉS PÚBLICO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232398"/>
              <a:ext cx="18187362" cy="764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2800" spc="234" dirty="0">
                  <a:solidFill>
                    <a:srgbClr val="25779A"/>
                  </a:solidFill>
                  <a:latin typeface="Cy Grotesk Wide"/>
                </a:rPr>
                <a:t>DIRECCIÓN DE GOBIERNO ABIERTO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3562872" y="8677502"/>
            <a:ext cx="4725128" cy="1651101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81649" y="6870376"/>
            <a:ext cx="2676134" cy="1640680"/>
          </a:xfrm>
          <a:custGeom>
            <a:avLst/>
            <a:gdLst/>
            <a:ahLst/>
            <a:cxnLst/>
            <a:rect l="l" t="t" r="r" b="b"/>
            <a:pathLst>
              <a:path w="3809868" h="2522980">
                <a:moveTo>
                  <a:pt x="0" y="0"/>
                </a:moveTo>
                <a:lnTo>
                  <a:pt x="3809868" y="0"/>
                </a:lnTo>
                <a:lnTo>
                  <a:pt x="3809868" y="2522979"/>
                </a:lnTo>
                <a:lnTo>
                  <a:pt x="0" y="25229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B0FF3E00-4542-4D72-A47A-656F6E02CC35}"/>
              </a:ext>
            </a:extLst>
          </p:cNvPr>
          <p:cNvSpPr txBox="1"/>
          <p:nvPr/>
        </p:nvSpPr>
        <p:spPr>
          <a:xfrm>
            <a:off x="2133600" y="6284556"/>
            <a:ext cx="13640522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400" b="1" spc="234" dirty="0">
                <a:latin typeface="Cy Grotesk Wide"/>
              </a:rPr>
              <a:t>LINEAMIENTOS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90509D-66B6-46C5-8B64-E0582FE7B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0"/>
          <a:stretch/>
        </p:blipFill>
        <p:spPr>
          <a:xfrm>
            <a:off x="1905000" y="470611"/>
            <a:ext cx="15894417" cy="98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31031F-E1F2-4A98-959E-A817EA9BA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0303"/>
            <a:ext cx="17068800" cy="1012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14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53509" y="5994824"/>
            <a:ext cx="2834491" cy="3707600"/>
          </a:xfrm>
          <a:custGeom>
            <a:avLst/>
            <a:gdLst/>
            <a:ahLst/>
            <a:cxnLst/>
            <a:rect l="l" t="t" r="r" b="b"/>
            <a:pathLst>
              <a:path w="4361882" h="3707600">
                <a:moveTo>
                  <a:pt x="0" y="0"/>
                </a:moveTo>
                <a:lnTo>
                  <a:pt x="4361882" y="0"/>
                </a:lnTo>
                <a:lnTo>
                  <a:pt x="4361882" y="3707600"/>
                </a:lnTo>
                <a:lnTo>
                  <a:pt x="0" y="37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38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3378345" cy="46101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7" y="0"/>
                </a:lnTo>
                <a:lnTo>
                  <a:pt x="8686797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303" t="-16930" r="-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91000" y="1506713"/>
            <a:ext cx="10301883" cy="59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 Extra Bold"/>
              </a:rPr>
              <a:t>PRINCIPALES RESULTADOS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C89DF7F-07E7-4CE4-901D-1703D88A2E89}"/>
              </a:ext>
            </a:extLst>
          </p:cNvPr>
          <p:cNvSpPr txBox="1"/>
          <p:nvPr/>
        </p:nvSpPr>
        <p:spPr>
          <a:xfrm>
            <a:off x="2003730" y="2573504"/>
            <a:ext cx="14676422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Open Sans Extra Bold"/>
              </a:rPr>
              <a:t>¿Quiénes cumplieron con la responsabilidad de informar?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412D717-DFF8-4DC3-A57E-8E76E1362B7A}"/>
              </a:ext>
            </a:extLst>
          </p:cNvPr>
          <p:cNvSpPr/>
          <p:nvPr/>
        </p:nvSpPr>
        <p:spPr>
          <a:xfrm>
            <a:off x="1486333" y="4028922"/>
            <a:ext cx="2828516" cy="20714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000000"/>
                </a:solidFill>
                <a:latin typeface="Cy Grotesk Wide"/>
              </a:rPr>
              <a:t>14 Sujetos Obligados atendieron el requerimiento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1BDF010A-61FE-42BD-94FD-74F0E98D3A2F}"/>
              </a:ext>
            </a:extLst>
          </p:cNvPr>
          <p:cNvSpPr/>
          <p:nvPr/>
        </p:nvSpPr>
        <p:spPr>
          <a:xfrm>
            <a:off x="12987013" y="6454719"/>
            <a:ext cx="3557469" cy="20714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0000"/>
                </a:solidFill>
                <a:latin typeface="Cy Grotesk Wide"/>
              </a:rPr>
              <a:t>A nivel estado, 2% de los Sujetos Obligados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0EF7B5A-7E6A-4E90-99DD-7D190E20BEE9}"/>
              </a:ext>
            </a:extLst>
          </p:cNvPr>
          <p:cNvSpPr/>
          <p:nvPr/>
        </p:nvSpPr>
        <p:spPr>
          <a:xfrm>
            <a:off x="1486332" y="6531270"/>
            <a:ext cx="2828517" cy="20711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0000"/>
                </a:solidFill>
                <a:latin typeface="Cy Grotesk Wide"/>
              </a:rPr>
              <a:t>El 0.5% de los municipios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D0BA32D-2543-40EA-9DBE-02CB1559722F}"/>
              </a:ext>
            </a:extLst>
          </p:cNvPr>
          <p:cNvSpPr/>
          <p:nvPr/>
        </p:nvSpPr>
        <p:spPr>
          <a:xfrm>
            <a:off x="4861747" y="6530920"/>
            <a:ext cx="3490317" cy="20714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0000"/>
                </a:solidFill>
                <a:latin typeface="Cy Grotesk Wide"/>
              </a:rPr>
              <a:t>En el Poder Ejecutivo, el 6.86 %</a:t>
            </a:r>
            <a:r>
              <a:rPr lang="es-ES" sz="2400" dirty="0">
                <a:solidFill>
                  <a:srgbClr val="000000"/>
                </a:solidFill>
                <a:latin typeface="Cy Grotesk Wide"/>
              </a:rPr>
              <a:t>. 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BE11FF4D-0C16-4A89-851B-7287AE44302E}"/>
              </a:ext>
            </a:extLst>
          </p:cNvPr>
          <p:cNvSpPr/>
          <p:nvPr/>
        </p:nvSpPr>
        <p:spPr>
          <a:xfrm>
            <a:off x="9005034" y="6530920"/>
            <a:ext cx="3412477" cy="20714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0000"/>
                </a:solidFill>
                <a:latin typeface="Cy Grotesk Wide"/>
              </a:rPr>
              <a:t>En el Poder Legislativo, el 50%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16977D38-5777-4B81-9D36-67F6699FCF56}"/>
              </a:ext>
            </a:extLst>
          </p:cNvPr>
          <p:cNvSpPr/>
          <p:nvPr/>
        </p:nvSpPr>
        <p:spPr>
          <a:xfrm>
            <a:off x="13036906" y="3990646"/>
            <a:ext cx="3378345" cy="21305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>
              <a:solidFill>
                <a:srgbClr val="000000"/>
              </a:solidFill>
              <a:latin typeface="Cy Grotesk Wide"/>
            </a:endParaRPr>
          </a:p>
          <a:p>
            <a:pPr algn="ctr"/>
            <a:r>
              <a:rPr lang="es-ES" sz="2000" dirty="0">
                <a:solidFill>
                  <a:srgbClr val="000000"/>
                </a:solidFill>
                <a:latin typeface="Cy Grotesk Wide"/>
              </a:rPr>
              <a:t>Un partido político</a:t>
            </a:r>
          </a:p>
          <a:p>
            <a:pPr algn="ctr"/>
            <a:endParaRPr lang="es-ES" sz="2000" dirty="0">
              <a:solidFill>
                <a:srgbClr val="000000"/>
              </a:solidFill>
              <a:latin typeface="Cy Grotesk Wide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1039D15-9FC5-4B90-8F70-C47F14DFAAEF}"/>
              </a:ext>
            </a:extLst>
          </p:cNvPr>
          <p:cNvSpPr/>
          <p:nvPr/>
        </p:nvSpPr>
        <p:spPr>
          <a:xfrm>
            <a:off x="9043954" y="4028921"/>
            <a:ext cx="3334639" cy="21305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0000"/>
                </a:solidFill>
                <a:latin typeface="Cy Grotesk Wide"/>
              </a:rPr>
              <a:t>El 25% de los órganos autónomos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82F8DB1-6BE7-461C-9396-82E71C22926C}"/>
              </a:ext>
            </a:extLst>
          </p:cNvPr>
          <p:cNvSpPr/>
          <p:nvPr/>
        </p:nvSpPr>
        <p:spPr>
          <a:xfrm>
            <a:off x="15387568" y="9353550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0417AB36-33CA-4F1A-98E1-2B7EAA1141A8}"/>
              </a:ext>
            </a:extLst>
          </p:cNvPr>
          <p:cNvSpPr/>
          <p:nvPr/>
        </p:nvSpPr>
        <p:spPr>
          <a:xfrm>
            <a:off x="4917732" y="3925953"/>
            <a:ext cx="3378345" cy="21305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0000"/>
                </a:solidFill>
                <a:latin typeface="Cy Grotesk Wide"/>
              </a:rPr>
              <a:t>7 Sujetos Obligados remitieron información </a:t>
            </a:r>
          </a:p>
        </p:txBody>
      </p:sp>
    </p:spTree>
    <p:extLst>
      <p:ext uri="{BB962C8B-B14F-4D97-AF65-F5344CB8AC3E}">
        <p14:creationId xmlns:p14="http://schemas.microsoft.com/office/powerpoint/2010/main" val="1836984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879757" y="3100010"/>
            <a:ext cx="14265243" cy="51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2"/>
              </a:lnSpc>
              <a:spcBef>
                <a:spcPct val="0"/>
              </a:spcBef>
            </a:pPr>
            <a:endParaRPr lang="en-US" sz="3215" dirty="0">
              <a:solidFill>
                <a:srgbClr val="000000"/>
              </a:solidFill>
              <a:latin typeface="Cy Grotesk Wide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046026" y="-1"/>
            <a:ext cx="8196793" cy="1116813"/>
          </a:xfrm>
          <a:custGeom>
            <a:avLst/>
            <a:gdLst/>
            <a:ahLst/>
            <a:cxnLst/>
            <a:rect l="l" t="t" r="r" b="b"/>
            <a:pathLst>
              <a:path w="8196793" h="2233626">
                <a:moveTo>
                  <a:pt x="0" y="0"/>
                </a:moveTo>
                <a:lnTo>
                  <a:pt x="8196793" y="0"/>
                </a:lnTo>
                <a:lnTo>
                  <a:pt x="8196793" y="2233626"/>
                </a:lnTo>
                <a:lnTo>
                  <a:pt x="0" y="223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00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38400" y="1106371"/>
            <a:ext cx="1434285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dirty="0">
                <a:solidFill>
                  <a:srgbClr val="25779A"/>
                </a:solidFill>
                <a:latin typeface="Open Sans Bold"/>
              </a:rPr>
              <a:t>¿QUÉ REFLEJAN LOS RESULTADOS DE CUMPLIMIENTO?</a:t>
            </a:r>
          </a:p>
        </p:txBody>
      </p:sp>
      <p:sp>
        <p:nvSpPr>
          <p:cNvPr id="6" name="Freeform 6"/>
          <p:cNvSpPr/>
          <p:nvPr/>
        </p:nvSpPr>
        <p:spPr>
          <a:xfrm rot="-8651724">
            <a:off x="14404177" y="7935457"/>
            <a:ext cx="6069952" cy="4313460"/>
          </a:xfrm>
          <a:custGeom>
            <a:avLst/>
            <a:gdLst/>
            <a:ahLst/>
            <a:cxnLst/>
            <a:rect l="l" t="t" r="r" b="b"/>
            <a:pathLst>
              <a:path w="6069952" h="4313460">
                <a:moveTo>
                  <a:pt x="0" y="0"/>
                </a:moveTo>
                <a:lnTo>
                  <a:pt x="6069952" y="0"/>
                </a:lnTo>
                <a:lnTo>
                  <a:pt x="6069952" y="4313460"/>
                </a:lnTo>
                <a:lnTo>
                  <a:pt x="0" y="431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0DFFD142-8D2C-4124-A121-5A93FF4E417E}"/>
              </a:ext>
            </a:extLst>
          </p:cNvPr>
          <p:cNvSpPr/>
          <p:nvPr/>
        </p:nvSpPr>
        <p:spPr>
          <a:xfrm>
            <a:off x="15387568" y="9353550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4F05F69-9E3A-4918-859D-8D7563959888}"/>
              </a:ext>
            </a:extLst>
          </p:cNvPr>
          <p:cNvSpPr txBox="1"/>
          <p:nvPr/>
        </p:nvSpPr>
        <p:spPr>
          <a:xfrm>
            <a:off x="1752600" y="2337477"/>
            <a:ext cx="15163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s-MX" sz="2000" dirty="0">
              <a:solidFill>
                <a:srgbClr val="000000"/>
              </a:solidFill>
              <a:latin typeface="Cy Grotesk Wide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36B5410-32E5-473D-B6D8-0B6826A079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6861494"/>
              </p:ext>
            </p:extLst>
          </p:nvPr>
        </p:nvGraphicFramePr>
        <p:xfrm>
          <a:off x="1028700" y="1714016"/>
          <a:ext cx="16230600" cy="7945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41340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">
            <a:extLst>
              <a:ext uri="{FF2B5EF4-FFF2-40B4-BE49-F238E27FC236}">
                <a16:creationId xmlns:a16="http://schemas.microsoft.com/office/drawing/2014/main" id="{499B19CC-D504-4C50-9185-F27C1B40AEC9}"/>
              </a:ext>
            </a:extLst>
          </p:cNvPr>
          <p:cNvSpPr/>
          <p:nvPr/>
        </p:nvSpPr>
        <p:spPr>
          <a:xfrm rot="10800000">
            <a:off x="13258800" y="0"/>
            <a:ext cx="5029200" cy="59055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8" y="0"/>
                </a:lnTo>
                <a:lnTo>
                  <a:pt x="8686798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898" t="-1" b="-2945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1000" y="1755803"/>
            <a:ext cx="13640522" cy="280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4"/>
              </a:lnSpc>
            </a:pPr>
            <a:r>
              <a:rPr lang="en-US" sz="8000" spc="574" dirty="0">
                <a:solidFill>
                  <a:srgbClr val="000000"/>
                </a:solidFill>
                <a:latin typeface="Cy Grotesk Key Bold"/>
              </a:rPr>
              <a:t>INFORMACIÓN DE INTERÉS PÚBLICO</a:t>
            </a:r>
          </a:p>
        </p:txBody>
      </p:sp>
      <p:sp>
        <p:nvSpPr>
          <p:cNvPr id="9" name="Freeform 9"/>
          <p:cNvSpPr/>
          <p:nvPr/>
        </p:nvSpPr>
        <p:spPr>
          <a:xfrm>
            <a:off x="13627584" y="117533"/>
            <a:ext cx="4725128" cy="1651101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26B0202-6BC6-4A67-87E1-746B5F9FE1DB}"/>
              </a:ext>
            </a:extLst>
          </p:cNvPr>
          <p:cNvSpPr/>
          <p:nvPr/>
        </p:nvSpPr>
        <p:spPr>
          <a:xfrm>
            <a:off x="0" y="4563009"/>
            <a:ext cx="5334000" cy="5723991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8" y="0"/>
                </a:lnTo>
                <a:lnTo>
                  <a:pt x="8686798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898" t="-1" b="-29454"/>
            </a:stretch>
          </a:blipFill>
        </p:spPr>
      </p:sp>
      <p:pic>
        <p:nvPicPr>
          <p:cNvPr id="2050" name="Picture 2" descr="Catálogo Información de Interés Público | Procuraduría Federal de la ...">
            <a:extLst>
              <a:ext uri="{FF2B5EF4-FFF2-40B4-BE49-F238E27FC236}">
                <a16:creationId xmlns:a16="http://schemas.microsoft.com/office/drawing/2014/main" id="{92893832-2B75-4EB7-92D5-43C58AB85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05" b="89868" l="9351" r="89351">
                        <a14:foregroundMark x1="39221" y1="86784" x2="40000" y2="82819"/>
                        <a14:foregroundMark x1="68831" y1="23348" x2="68312" y2="23348"/>
                        <a14:foregroundMark x1="62338" y1="47137" x2="62338" y2="47137"/>
                        <a14:foregroundMark x1="63117" y1="45374" x2="56623" y2="48458"/>
                        <a14:foregroundMark x1="63896" y1="14978" x2="64675" y2="38326"/>
                        <a14:foregroundMark x1="70181" y1="35283" x2="69937" y2="38019"/>
                        <a14:foregroundMark x1="70565" y1="30990" x2="70453" y2="32241"/>
                        <a14:foregroundMark x1="40779" y1="66520" x2="39481" y2="76652"/>
                        <a14:foregroundMark x1="41678" y1="68405" x2="41039" y2="62115"/>
                        <a14:foregroundMark x1="43636" y1="87665" x2="43190" y2="83274"/>
                        <a14:foregroundMark x1="41441" y1="68440" x2="43636" y2="57269"/>
                        <a14:foregroundMark x1="40260" y1="74449" x2="41133" y2="70009"/>
                        <a14:foregroundMark x1="41299" y1="58150" x2="39740" y2="71806"/>
                        <a14:foregroundMark x1="38442" y1="83700" x2="39740" y2="74449"/>
                        <a14:foregroundMark x1="51429" y1="79295" x2="49870" y2="60352"/>
                        <a14:foregroundMark x1="50373" y1="82202" x2="50909" y2="88106"/>
                        <a14:foregroundMark x1="48831" y1="65198" x2="49023" y2="67309"/>
                        <a14:foregroundMark x1="54805" y1="6608" x2="56364" y2="6167"/>
                        <a14:backgroundMark x1="57783" y1="1990" x2="61818" y2="1762"/>
                        <a14:backgroundMark x1="54026" y1="2203" x2="56346" y2="2072"/>
                        <a14:backgroundMark x1="61818" y1="1762" x2="67792" y2="1762"/>
                        <a14:backgroundMark x1="55703" y1="3965" x2="38961" y2="3965"/>
                        <a14:backgroundMark x1="61039" y1="3965" x2="57112" y2="3965"/>
                        <a14:backgroundMark x1="71429" y1="22467" x2="72987" y2="29515"/>
                        <a14:backgroundMark x1="70130" y1="38767" x2="71169" y2="34802"/>
                        <a14:backgroundMark x1="69870" y1="38326" x2="71429" y2="32599"/>
                        <a14:backgroundMark x1="70909" y1="32599" x2="70130" y2="35242"/>
                        <a14:backgroundMark x1="45455" y1="67841" x2="46234" y2="82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5171"/>
            <a:ext cx="8725690" cy="51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55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202" y="7407434"/>
            <a:ext cx="3809798" cy="2921169"/>
          </a:xfrm>
          <a:custGeom>
            <a:avLst/>
            <a:gdLst/>
            <a:ahLst/>
            <a:cxnLst/>
            <a:rect l="l" t="t" r="r" b="b"/>
            <a:pathLst>
              <a:path w="4978476" h="4486851">
                <a:moveTo>
                  <a:pt x="0" y="0"/>
                </a:moveTo>
                <a:lnTo>
                  <a:pt x="4978476" y="0"/>
                </a:lnTo>
                <a:lnTo>
                  <a:pt x="4978476" y="4486851"/>
                </a:lnTo>
                <a:lnTo>
                  <a:pt x="0" y="4486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676" b="-53598"/>
            </a:stretch>
          </a:blipFill>
        </p:spPr>
      </p:sp>
      <p:sp>
        <p:nvSpPr>
          <p:cNvPr id="3" name="Freeform 3"/>
          <p:cNvSpPr/>
          <p:nvPr/>
        </p:nvSpPr>
        <p:spPr>
          <a:xfrm rot="-8651724">
            <a:off x="-3259099" y="7101570"/>
            <a:ext cx="6069952" cy="4313460"/>
          </a:xfrm>
          <a:custGeom>
            <a:avLst/>
            <a:gdLst/>
            <a:ahLst/>
            <a:cxnLst/>
            <a:rect l="l" t="t" r="r" b="b"/>
            <a:pathLst>
              <a:path w="6069952" h="4313460">
                <a:moveTo>
                  <a:pt x="0" y="0"/>
                </a:moveTo>
                <a:lnTo>
                  <a:pt x="6069952" y="0"/>
                </a:lnTo>
                <a:lnTo>
                  <a:pt x="6069952" y="4313460"/>
                </a:lnTo>
                <a:lnTo>
                  <a:pt x="0" y="431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17073" y="-528413"/>
            <a:ext cx="4541855" cy="3968297"/>
            <a:chOff x="0" y="0"/>
            <a:chExt cx="6055806" cy="5291063"/>
          </a:xfrm>
        </p:grpSpPr>
        <p:sp>
          <p:nvSpPr>
            <p:cNvPr id="5" name="Freeform 5"/>
            <p:cNvSpPr/>
            <p:nvPr/>
          </p:nvSpPr>
          <p:spPr>
            <a:xfrm rot="9255211">
              <a:off x="1579794" y="2894967"/>
              <a:ext cx="3794926" cy="1653955"/>
            </a:xfrm>
            <a:custGeom>
              <a:avLst/>
              <a:gdLst/>
              <a:ahLst/>
              <a:cxnLst/>
              <a:rect l="l" t="t" r="r" b="b"/>
              <a:pathLst>
                <a:path w="3794926" h="1653955">
                  <a:moveTo>
                    <a:pt x="0" y="0"/>
                  </a:moveTo>
                  <a:lnTo>
                    <a:pt x="3794926" y="0"/>
                  </a:lnTo>
                  <a:lnTo>
                    <a:pt x="3794926" y="1653955"/>
                  </a:lnTo>
                  <a:lnTo>
                    <a:pt x="0" y="1653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817868" cy="2342353"/>
            </a:xfrm>
            <a:custGeom>
              <a:avLst/>
              <a:gdLst/>
              <a:ahLst/>
              <a:cxnLst/>
              <a:rect l="l" t="t" r="r" b="b"/>
              <a:pathLst>
                <a:path w="2817868" h="2342353">
                  <a:moveTo>
                    <a:pt x="0" y="0"/>
                  </a:moveTo>
                  <a:lnTo>
                    <a:pt x="2817868" y="0"/>
                  </a:lnTo>
                  <a:lnTo>
                    <a:pt x="2817868" y="2342353"/>
                  </a:lnTo>
                  <a:lnTo>
                    <a:pt x="0" y="2342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53099" y="479002"/>
              <a:ext cx="2702708" cy="1138516"/>
            </a:xfrm>
            <a:custGeom>
              <a:avLst/>
              <a:gdLst/>
              <a:ahLst/>
              <a:cxnLst/>
              <a:rect l="l" t="t" r="r" b="b"/>
              <a:pathLst>
                <a:path w="2702708" h="1138516">
                  <a:moveTo>
                    <a:pt x="0" y="0"/>
                  </a:moveTo>
                  <a:lnTo>
                    <a:pt x="2702707" y="0"/>
                  </a:lnTo>
                  <a:lnTo>
                    <a:pt x="2702707" y="1138515"/>
                  </a:lnTo>
                  <a:lnTo>
                    <a:pt x="0" y="1138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143000" y="762000"/>
            <a:ext cx="13716000" cy="886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2109246" y="2185264"/>
            <a:ext cx="14069507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y Grotesk Wide"/>
              </a:rPr>
              <a:t>Ley General de Transparencia y Acceso a la Información Pública (art, 24 y art. 28).</a:t>
            </a:r>
          </a:p>
          <a:p>
            <a:pPr algn="just"/>
            <a:endParaRPr lang="en-US" sz="2800" dirty="0">
              <a:solidFill>
                <a:srgbClr val="000000"/>
              </a:solidFill>
              <a:latin typeface="Cy Grotesk Wid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y Grotesk Wide"/>
              </a:rPr>
              <a:t>Ley de Transparencia, Acceso a la Información Pública y Buen Gobierno del Estado de Oaxaca (art. 37, parrafo 2).</a:t>
            </a:r>
          </a:p>
          <a:p>
            <a:pPr algn="just"/>
            <a:endParaRPr lang="en-US" sz="2800" dirty="0">
              <a:solidFill>
                <a:srgbClr val="000000"/>
              </a:solidFill>
              <a:latin typeface="Cy Grotesk Wid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0000"/>
                </a:solidFill>
                <a:latin typeface="Cy Grotesk Wide"/>
              </a:rPr>
              <a:t>Lineamientos para Determinar los Catálogos y Publicación de Información de Interés Público, publicados en el Diario Oficial de la Federación el 26 de abril de 2023.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Cy Grotesk Wid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y Grotesk Wide"/>
              </a:rPr>
              <a:t>Lineamientos Técnicos Generales para la publicación, homologación y estandarización de la información de las obligaciones establecidas en el Título Quinto y la fracción IV del art. 31 de la Ley General de Transparencia y Acceso a la Información Pública, que deben de difundir los Sujetos Obligados en los portales de internet y la Plataforma Nacional de Transparencia.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5532" y="762000"/>
            <a:ext cx="13716000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B18D8E"/>
                </a:solidFill>
                <a:latin typeface="Open Sans Bold"/>
              </a:rPr>
              <a:t>MARCO NORMATIVO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DFC7813D-1A68-4773-BD0E-BBD54F1EC8D6}"/>
              </a:ext>
            </a:extLst>
          </p:cNvPr>
          <p:cNvSpPr/>
          <p:nvPr/>
        </p:nvSpPr>
        <p:spPr>
          <a:xfrm>
            <a:off x="15387568" y="9353550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92803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64" y="5064345"/>
            <a:ext cx="2799093" cy="5222655"/>
          </a:xfrm>
          <a:custGeom>
            <a:avLst/>
            <a:gdLst/>
            <a:ahLst/>
            <a:cxnLst/>
            <a:rect l="l" t="t" r="r" b="b"/>
            <a:pathLst>
              <a:path w="2799093" h="5222655">
                <a:moveTo>
                  <a:pt x="0" y="0"/>
                </a:moveTo>
                <a:lnTo>
                  <a:pt x="2799093" y="0"/>
                </a:lnTo>
                <a:lnTo>
                  <a:pt x="2799093" y="5222655"/>
                </a:lnTo>
                <a:lnTo>
                  <a:pt x="0" y="5222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79757" y="3100010"/>
            <a:ext cx="14265243" cy="5708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2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y Grotesk Wide"/>
              </a:rPr>
              <a:t>Aquella que:</a:t>
            </a:r>
          </a:p>
          <a:p>
            <a:pPr marL="694273" lvl="1" indent="-347136" algn="just">
              <a:lnSpc>
                <a:spcPts val="4502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Cy Grotesk Wide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Cy Grotesk Wide Bold"/>
              </a:rPr>
              <a:t>Resulta relevante o beneficiosa para la sociedad </a:t>
            </a:r>
            <a:r>
              <a:rPr lang="en-US" sz="3600" dirty="0">
                <a:solidFill>
                  <a:srgbClr val="000000"/>
                </a:solidFill>
                <a:latin typeface="Cy Grotesk Wide"/>
              </a:rPr>
              <a:t>y no simplemente de interés individual.</a:t>
            </a:r>
          </a:p>
          <a:p>
            <a:pPr marL="694273" lvl="1" indent="-347136" algn="just">
              <a:lnSpc>
                <a:spcPts val="4502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Cy Grotesk Wide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Cy Grotesk Wide Bold"/>
              </a:rPr>
              <a:t>Cuya divulgación resulta útil </a:t>
            </a:r>
            <a:r>
              <a:rPr lang="en-US" sz="3600" dirty="0">
                <a:solidFill>
                  <a:srgbClr val="000000"/>
                </a:solidFill>
                <a:latin typeface="Cy Grotesk Wide"/>
              </a:rPr>
              <a:t>para que el público comprenda las actividades que llevan a cabo  los Sujetos Obligados.</a:t>
            </a:r>
          </a:p>
          <a:p>
            <a:pPr marL="694273" lvl="1" indent="-347136" algn="just">
              <a:lnSpc>
                <a:spcPts val="4502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Cy Grotesk Wide Bold"/>
              </a:rPr>
              <a:t>Fomenta la cultura de la transparencia, propicia la rendición de cuentas a la sociedad</a:t>
            </a:r>
            <a:r>
              <a:rPr lang="en-US" sz="3600" dirty="0">
                <a:solidFill>
                  <a:srgbClr val="000000"/>
                </a:solidFill>
                <a:latin typeface="Cy Grotesk Wide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Cy Grotesk Wide"/>
              </a:rPr>
              <a:t>y</a:t>
            </a:r>
            <a:r>
              <a:rPr lang="en-US" sz="3600" dirty="0">
                <a:solidFill>
                  <a:srgbClr val="000000"/>
                </a:solidFill>
                <a:latin typeface="Cy Grotesk Wide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Cy Grotesk Wide Bold"/>
              </a:rPr>
              <a:t>contribuya al combate a la corrupción.</a:t>
            </a:r>
          </a:p>
          <a:p>
            <a:pPr algn="just">
              <a:lnSpc>
                <a:spcPts val="4502"/>
              </a:lnSpc>
              <a:spcBef>
                <a:spcPct val="0"/>
              </a:spcBef>
            </a:pPr>
            <a:endParaRPr lang="en-US" sz="3215" dirty="0">
              <a:solidFill>
                <a:srgbClr val="000000"/>
              </a:solidFill>
              <a:latin typeface="Cy Grotesk Wide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046026" y="-1"/>
            <a:ext cx="8196793" cy="1116813"/>
          </a:xfrm>
          <a:custGeom>
            <a:avLst/>
            <a:gdLst/>
            <a:ahLst/>
            <a:cxnLst/>
            <a:rect l="l" t="t" r="r" b="b"/>
            <a:pathLst>
              <a:path w="8196793" h="2233626">
                <a:moveTo>
                  <a:pt x="0" y="0"/>
                </a:moveTo>
                <a:lnTo>
                  <a:pt x="8196793" y="0"/>
                </a:lnTo>
                <a:lnTo>
                  <a:pt x="8196793" y="2233626"/>
                </a:lnTo>
                <a:lnTo>
                  <a:pt x="0" y="2233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000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61846" y="933450"/>
            <a:ext cx="14342850" cy="181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25779A"/>
                </a:solidFill>
                <a:latin typeface="Open Sans Bold"/>
              </a:rPr>
              <a:t>¿QUÉ ES LA INFORMACIÓN DE INTERÉS PÚBLICO?</a:t>
            </a:r>
          </a:p>
        </p:txBody>
      </p:sp>
      <p:sp>
        <p:nvSpPr>
          <p:cNvPr id="6" name="Freeform 6"/>
          <p:cNvSpPr/>
          <p:nvPr/>
        </p:nvSpPr>
        <p:spPr>
          <a:xfrm rot="16200000">
            <a:off x="15340971" y="7319296"/>
            <a:ext cx="3034976" cy="2900432"/>
          </a:xfrm>
          <a:custGeom>
            <a:avLst/>
            <a:gdLst/>
            <a:ahLst/>
            <a:cxnLst/>
            <a:rect l="l" t="t" r="r" b="b"/>
            <a:pathLst>
              <a:path w="6069952" h="4313460">
                <a:moveTo>
                  <a:pt x="0" y="0"/>
                </a:moveTo>
                <a:lnTo>
                  <a:pt x="6069952" y="0"/>
                </a:lnTo>
                <a:lnTo>
                  <a:pt x="6069952" y="4313460"/>
                </a:lnTo>
                <a:lnTo>
                  <a:pt x="0" y="4313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0000" b="-48718"/>
            </a:stretch>
          </a:blipFill>
        </p:spPr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0DFFD142-8D2C-4124-A121-5A93FF4E417E}"/>
              </a:ext>
            </a:extLst>
          </p:cNvPr>
          <p:cNvSpPr/>
          <p:nvPr/>
        </p:nvSpPr>
        <p:spPr>
          <a:xfrm>
            <a:off x="15387568" y="9353550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664" y="5064345"/>
            <a:ext cx="2799093" cy="5222655"/>
          </a:xfrm>
          <a:custGeom>
            <a:avLst/>
            <a:gdLst/>
            <a:ahLst/>
            <a:cxnLst/>
            <a:rect l="l" t="t" r="r" b="b"/>
            <a:pathLst>
              <a:path w="2799093" h="5222655">
                <a:moveTo>
                  <a:pt x="0" y="0"/>
                </a:moveTo>
                <a:lnTo>
                  <a:pt x="2799093" y="0"/>
                </a:lnTo>
                <a:lnTo>
                  <a:pt x="2799093" y="5222655"/>
                </a:lnTo>
                <a:lnTo>
                  <a:pt x="0" y="5222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2975">
            <a:off x="7046026" y="-1116813"/>
            <a:ext cx="8196793" cy="2233626"/>
          </a:xfrm>
          <a:custGeom>
            <a:avLst/>
            <a:gdLst/>
            <a:ahLst/>
            <a:cxnLst/>
            <a:rect l="l" t="t" r="r" b="b"/>
            <a:pathLst>
              <a:path w="8196793" h="2233626">
                <a:moveTo>
                  <a:pt x="0" y="0"/>
                </a:moveTo>
                <a:lnTo>
                  <a:pt x="8196793" y="0"/>
                </a:lnTo>
                <a:lnTo>
                  <a:pt x="8196793" y="2233626"/>
                </a:lnTo>
                <a:lnTo>
                  <a:pt x="0" y="2233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80469" y="1142571"/>
            <a:ext cx="10591801" cy="1783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400" dirty="0">
                <a:solidFill>
                  <a:srgbClr val="25779A"/>
                </a:solidFill>
                <a:latin typeface="Open Sans Bold"/>
              </a:rPr>
              <a:t>¿POR QÚE PUBLICAR INFORMACIÓN DE INTERÉS PÚBLICO ?</a:t>
            </a:r>
          </a:p>
        </p:txBody>
      </p:sp>
      <p:sp>
        <p:nvSpPr>
          <p:cNvPr id="6" name="Freeform 6"/>
          <p:cNvSpPr/>
          <p:nvPr/>
        </p:nvSpPr>
        <p:spPr>
          <a:xfrm rot="-8651724">
            <a:off x="14404177" y="7935457"/>
            <a:ext cx="6069952" cy="4313460"/>
          </a:xfrm>
          <a:custGeom>
            <a:avLst/>
            <a:gdLst/>
            <a:ahLst/>
            <a:cxnLst/>
            <a:rect l="l" t="t" r="r" b="b"/>
            <a:pathLst>
              <a:path w="6069952" h="4313460">
                <a:moveTo>
                  <a:pt x="0" y="0"/>
                </a:moveTo>
                <a:lnTo>
                  <a:pt x="6069952" y="0"/>
                </a:lnTo>
                <a:lnTo>
                  <a:pt x="6069952" y="4313460"/>
                </a:lnTo>
                <a:lnTo>
                  <a:pt x="0" y="4313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79F91B62-8757-4A48-9E79-86FB9B5D1689}"/>
              </a:ext>
            </a:extLst>
          </p:cNvPr>
          <p:cNvSpPr/>
          <p:nvPr/>
        </p:nvSpPr>
        <p:spPr>
          <a:xfrm>
            <a:off x="4027449" y="3484580"/>
            <a:ext cx="11653768" cy="14355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D00CB58-F03F-48B6-8C30-A39D62FF2284}"/>
              </a:ext>
            </a:extLst>
          </p:cNvPr>
          <p:cNvSpPr txBox="1"/>
          <p:nvPr/>
        </p:nvSpPr>
        <p:spPr>
          <a:xfrm>
            <a:off x="4218133" y="3638249"/>
            <a:ext cx="11272399" cy="1174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450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y Grotesk Wide"/>
              </a:rPr>
              <a:t>Fortalece el ejercicio del derecho de acceso a la información.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F15FFEE-E156-431C-9954-61F050BA52D0}"/>
              </a:ext>
            </a:extLst>
          </p:cNvPr>
          <p:cNvSpPr/>
          <p:nvPr/>
        </p:nvSpPr>
        <p:spPr>
          <a:xfrm>
            <a:off x="4049486" y="5535270"/>
            <a:ext cx="11653768" cy="14355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2C0D285-B85A-422A-A345-9BC94BA70F61}"/>
              </a:ext>
            </a:extLst>
          </p:cNvPr>
          <p:cNvSpPr txBox="1"/>
          <p:nvPr/>
        </p:nvSpPr>
        <p:spPr>
          <a:xfrm>
            <a:off x="4334650" y="5669633"/>
            <a:ext cx="105972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y Grotesk Wide"/>
              </a:rPr>
              <a:t>Contribuye al ejercicio de otros derechos como el derecho a la salud y educación.</a:t>
            </a:r>
            <a:endParaRPr lang="es-MX" sz="3200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D838E6A-E2E9-4D1D-9E5A-00ED61876E53}"/>
              </a:ext>
            </a:extLst>
          </p:cNvPr>
          <p:cNvSpPr/>
          <p:nvPr/>
        </p:nvSpPr>
        <p:spPr>
          <a:xfrm>
            <a:off x="4049486" y="7675672"/>
            <a:ext cx="11653768" cy="14355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ts val="4502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y Grotesk Wide"/>
              </a:rPr>
              <a:t>Abona al fortalecimiento del tejido social del Estado y sus comunidades</a:t>
            </a:r>
            <a:r>
              <a:rPr lang="es-ES" sz="2000" dirty="0">
                <a:solidFill>
                  <a:srgbClr val="000000"/>
                </a:solidFill>
                <a:latin typeface="Cy Grotesk Wide"/>
              </a:rPr>
              <a:t>.</a:t>
            </a:r>
            <a:endParaRPr lang="es-MX" sz="2000" dirty="0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022797D5-1515-4EFD-8A9E-B9F8ADB0CAD8}"/>
              </a:ext>
            </a:extLst>
          </p:cNvPr>
          <p:cNvSpPr/>
          <p:nvPr/>
        </p:nvSpPr>
        <p:spPr>
          <a:xfrm>
            <a:off x="15387568" y="9353550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4456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202" y="7407434"/>
            <a:ext cx="3809798" cy="2921169"/>
          </a:xfrm>
          <a:custGeom>
            <a:avLst/>
            <a:gdLst/>
            <a:ahLst/>
            <a:cxnLst/>
            <a:rect l="l" t="t" r="r" b="b"/>
            <a:pathLst>
              <a:path w="4978476" h="4486851">
                <a:moveTo>
                  <a:pt x="0" y="0"/>
                </a:moveTo>
                <a:lnTo>
                  <a:pt x="4978476" y="0"/>
                </a:lnTo>
                <a:lnTo>
                  <a:pt x="4978476" y="4486851"/>
                </a:lnTo>
                <a:lnTo>
                  <a:pt x="0" y="4486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676" b="-53598"/>
            </a:stretch>
          </a:blipFill>
        </p:spPr>
      </p:sp>
      <p:sp>
        <p:nvSpPr>
          <p:cNvPr id="3" name="Freeform 3"/>
          <p:cNvSpPr/>
          <p:nvPr/>
        </p:nvSpPr>
        <p:spPr>
          <a:xfrm rot="-8651724">
            <a:off x="-3259099" y="7101570"/>
            <a:ext cx="6069952" cy="4313460"/>
          </a:xfrm>
          <a:custGeom>
            <a:avLst/>
            <a:gdLst/>
            <a:ahLst/>
            <a:cxnLst/>
            <a:rect l="l" t="t" r="r" b="b"/>
            <a:pathLst>
              <a:path w="6069952" h="4313460">
                <a:moveTo>
                  <a:pt x="0" y="0"/>
                </a:moveTo>
                <a:lnTo>
                  <a:pt x="6069952" y="0"/>
                </a:lnTo>
                <a:lnTo>
                  <a:pt x="6069952" y="4313460"/>
                </a:lnTo>
                <a:lnTo>
                  <a:pt x="0" y="431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017073" y="-528413"/>
            <a:ext cx="4541855" cy="3968297"/>
            <a:chOff x="0" y="0"/>
            <a:chExt cx="6055806" cy="5291063"/>
          </a:xfrm>
        </p:grpSpPr>
        <p:sp>
          <p:nvSpPr>
            <p:cNvPr id="5" name="Freeform 5"/>
            <p:cNvSpPr/>
            <p:nvPr/>
          </p:nvSpPr>
          <p:spPr>
            <a:xfrm rot="9255211">
              <a:off x="1579794" y="2894967"/>
              <a:ext cx="3794926" cy="1653955"/>
            </a:xfrm>
            <a:custGeom>
              <a:avLst/>
              <a:gdLst/>
              <a:ahLst/>
              <a:cxnLst/>
              <a:rect l="l" t="t" r="r" b="b"/>
              <a:pathLst>
                <a:path w="3794926" h="1653955">
                  <a:moveTo>
                    <a:pt x="0" y="0"/>
                  </a:moveTo>
                  <a:lnTo>
                    <a:pt x="3794926" y="0"/>
                  </a:lnTo>
                  <a:lnTo>
                    <a:pt x="3794926" y="1653955"/>
                  </a:lnTo>
                  <a:lnTo>
                    <a:pt x="0" y="1653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817868" cy="2342353"/>
            </a:xfrm>
            <a:custGeom>
              <a:avLst/>
              <a:gdLst/>
              <a:ahLst/>
              <a:cxnLst/>
              <a:rect l="l" t="t" r="r" b="b"/>
              <a:pathLst>
                <a:path w="2817868" h="2342353">
                  <a:moveTo>
                    <a:pt x="0" y="0"/>
                  </a:moveTo>
                  <a:lnTo>
                    <a:pt x="2817868" y="0"/>
                  </a:lnTo>
                  <a:lnTo>
                    <a:pt x="2817868" y="2342353"/>
                  </a:lnTo>
                  <a:lnTo>
                    <a:pt x="0" y="23423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53099" y="479002"/>
              <a:ext cx="2702708" cy="1138516"/>
            </a:xfrm>
            <a:custGeom>
              <a:avLst/>
              <a:gdLst/>
              <a:ahLst/>
              <a:cxnLst/>
              <a:rect l="l" t="t" r="r" b="b"/>
              <a:pathLst>
                <a:path w="2702708" h="1138516">
                  <a:moveTo>
                    <a:pt x="0" y="0"/>
                  </a:moveTo>
                  <a:lnTo>
                    <a:pt x="2702707" y="0"/>
                  </a:lnTo>
                  <a:lnTo>
                    <a:pt x="2702707" y="1138515"/>
                  </a:lnTo>
                  <a:lnTo>
                    <a:pt x="0" y="1138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143000" y="762000"/>
            <a:ext cx="13716000" cy="886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92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4801273" y="2759909"/>
            <a:ext cx="8182769" cy="7151110"/>
          </a:xfrm>
          <a:custGeom>
            <a:avLst/>
            <a:gdLst/>
            <a:ahLst/>
            <a:cxnLst/>
            <a:rect l="l" t="t" r="r" b="b"/>
            <a:pathLst>
              <a:path w="8182769" h="7151110">
                <a:moveTo>
                  <a:pt x="0" y="0"/>
                </a:moveTo>
                <a:lnTo>
                  <a:pt x="8182769" y="0"/>
                </a:lnTo>
                <a:lnTo>
                  <a:pt x="8182769" y="7151110"/>
                </a:lnTo>
                <a:lnTo>
                  <a:pt x="0" y="7151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802" b="-1390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99029" y="5123213"/>
            <a:ext cx="354454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dirty="0">
                <a:solidFill>
                  <a:srgbClr val="000000"/>
                </a:solidFill>
                <a:latin typeface="Cy Grotesk Wide"/>
              </a:rPr>
              <a:t>La que por disposición legal publique el sujeto obligado</a:t>
            </a:r>
            <a:r>
              <a:rPr lang="en-US" sz="3200" dirty="0">
                <a:solidFill>
                  <a:srgbClr val="000000"/>
                </a:solidFill>
                <a:latin typeface="Cy Grotesk Wide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62268" y="2991069"/>
            <a:ext cx="630252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800" dirty="0">
                <a:solidFill>
                  <a:srgbClr val="000000"/>
                </a:solidFill>
                <a:latin typeface="Cy Grotesk Wide"/>
              </a:rPr>
              <a:t>La</a:t>
            </a:r>
            <a:r>
              <a:rPr lang="en-US" sz="2800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y Grotesk Wide"/>
              </a:rPr>
              <a:t>que ha sido publicada y que reviste las características de utilidad y relevancia</a:t>
            </a:r>
            <a:r>
              <a:rPr lang="en-US" sz="3200" dirty="0">
                <a:solidFill>
                  <a:srgbClr val="000000"/>
                </a:solidFill>
                <a:latin typeface="Cy Grotesk Wide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51634" y="5375845"/>
            <a:ext cx="4135934" cy="1341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3640"/>
              </a:lnSpc>
              <a:spcBef>
                <a:spcPct val="0"/>
              </a:spcBef>
              <a:defRPr sz="3200">
                <a:solidFill>
                  <a:srgbClr val="000000"/>
                </a:solidFill>
                <a:latin typeface="Cy Grotesk Wide"/>
              </a:defRPr>
            </a:lvl1pPr>
          </a:lstStyle>
          <a:p>
            <a:r>
              <a:rPr lang="en-US" sz="2800" dirty="0"/>
              <a:t>La que sea requerida de</a:t>
            </a:r>
          </a:p>
          <a:p>
            <a:r>
              <a:rPr lang="en-US" sz="2800" dirty="0"/>
              <a:t> forma frecuente.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28124" y="8088924"/>
            <a:ext cx="7098811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Cy Grotesk Wide"/>
              </a:rPr>
              <a:t>La que por medio de mecanismos de participación ciudadana se considere de interés público</a:t>
            </a:r>
            <a:r>
              <a:rPr lang="en-US" sz="3200" dirty="0">
                <a:solidFill>
                  <a:srgbClr val="000000"/>
                </a:solidFill>
                <a:latin typeface="Cy Grotesk Wide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5531" y="389255"/>
            <a:ext cx="13716000" cy="1811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Open Sans Bold"/>
              </a:rPr>
              <a:t>¿CÓMO IDENTIFICAR LA INFORMACIÓN DE INTERÉS PÚBLICO?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DFC7813D-1A68-4773-BD0E-BBD54F1EC8D6}"/>
              </a:ext>
            </a:extLst>
          </p:cNvPr>
          <p:cNvSpPr/>
          <p:nvPr/>
        </p:nvSpPr>
        <p:spPr>
          <a:xfrm>
            <a:off x="15387568" y="9353550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2081">
            <a:off x="-1290218" y="8932795"/>
            <a:ext cx="8196793" cy="2233626"/>
          </a:xfrm>
          <a:custGeom>
            <a:avLst/>
            <a:gdLst/>
            <a:ahLst/>
            <a:cxnLst/>
            <a:rect l="l" t="t" r="r" b="b"/>
            <a:pathLst>
              <a:path w="8196793" h="2233626">
                <a:moveTo>
                  <a:pt x="0" y="0"/>
                </a:moveTo>
                <a:lnTo>
                  <a:pt x="8196794" y="0"/>
                </a:lnTo>
                <a:lnTo>
                  <a:pt x="8196794" y="2233626"/>
                </a:lnTo>
                <a:lnTo>
                  <a:pt x="0" y="223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51724">
            <a:off x="13459004" y="-228297"/>
            <a:ext cx="6069952" cy="4313460"/>
          </a:xfrm>
          <a:custGeom>
            <a:avLst/>
            <a:gdLst/>
            <a:ahLst/>
            <a:cxnLst/>
            <a:rect l="l" t="t" r="r" b="b"/>
            <a:pathLst>
              <a:path w="6069952" h="4313460">
                <a:moveTo>
                  <a:pt x="0" y="0"/>
                </a:moveTo>
                <a:lnTo>
                  <a:pt x="6069952" y="0"/>
                </a:lnTo>
                <a:lnTo>
                  <a:pt x="6069952" y="4313460"/>
                </a:lnTo>
                <a:lnTo>
                  <a:pt x="0" y="431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" y="0"/>
            <a:ext cx="1648667" cy="7273187"/>
          </a:xfrm>
          <a:custGeom>
            <a:avLst/>
            <a:gdLst/>
            <a:ahLst/>
            <a:cxnLst/>
            <a:rect l="l" t="t" r="r" b="b"/>
            <a:pathLst>
              <a:path w="12603894" h="7688375">
                <a:moveTo>
                  <a:pt x="0" y="0"/>
                </a:moveTo>
                <a:lnTo>
                  <a:pt x="12603894" y="0"/>
                </a:lnTo>
                <a:lnTo>
                  <a:pt x="12603894" y="7688376"/>
                </a:lnTo>
                <a:lnTo>
                  <a:pt x="0" y="7688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4490" t="-5708"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170550"/>
              </p:ext>
            </p:extLst>
          </p:nvPr>
        </p:nvGraphicFramePr>
        <p:xfrm>
          <a:off x="2667000" y="28519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Económica y comercial </a:t>
                      </a:r>
                      <a:endParaRPr lang="en-US" sz="26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206109"/>
              </p:ext>
            </p:extLst>
          </p:nvPr>
        </p:nvGraphicFramePr>
        <p:xfrm>
          <a:off x="7239000" y="28519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Ambiental </a:t>
                      </a:r>
                      <a:endParaRPr lang="en-US" sz="26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423466"/>
              </p:ext>
            </p:extLst>
          </p:nvPr>
        </p:nvGraphicFramePr>
        <p:xfrm>
          <a:off x="11811000" y="28519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Social</a:t>
                      </a:r>
                      <a:endParaRPr lang="en-US" sz="26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806762"/>
              </p:ext>
            </p:extLst>
          </p:nvPr>
        </p:nvGraphicFramePr>
        <p:xfrm>
          <a:off x="2667000" y="52642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Legal</a:t>
                      </a:r>
                      <a:endParaRPr lang="en-US" sz="14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957522"/>
              </p:ext>
            </p:extLst>
          </p:nvPr>
        </p:nvGraphicFramePr>
        <p:xfrm>
          <a:off x="7268308" y="52642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Política</a:t>
                      </a:r>
                      <a:endParaRPr lang="en-US" sz="26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30613"/>
              </p:ext>
            </p:extLst>
          </p:nvPr>
        </p:nvGraphicFramePr>
        <p:xfrm>
          <a:off x="11811000" y="52642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Geográfica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Cy Grotesk Key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291303"/>
              </p:ext>
            </p:extLst>
          </p:nvPr>
        </p:nvGraphicFramePr>
        <p:xfrm>
          <a:off x="4953000" y="7929263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Administrativa</a:t>
                      </a:r>
                      <a:r>
                        <a:rPr lang="en-US" sz="21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440059"/>
              </p:ext>
            </p:extLst>
          </p:nvPr>
        </p:nvGraphicFramePr>
        <p:xfrm>
          <a:off x="9722827" y="7929263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Técnica</a:t>
                      </a:r>
                      <a:endParaRPr lang="en-US" sz="26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759104" y="6498284"/>
            <a:ext cx="3626070" cy="342663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508548" y="894881"/>
            <a:ext cx="8087023" cy="158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000" dirty="0">
                <a:solidFill>
                  <a:srgbClr val="25779A"/>
                </a:solidFill>
                <a:latin typeface="Open Sans Bold"/>
              </a:rPr>
              <a:t>TIPOS DE INFORMACIÓN DE INTERÉS PÚBLICO</a:t>
            </a: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F6B836B1-58C1-4FFB-9B55-2C6DF3EAF0FB}"/>
              </a:ext>
            </a:extLst>
          </p:cNvPr>
          <p:cNvSpPr/>
          <p:nvPr/>
        </p:nvSpPr>
        <p:spPr>
          <a:xfrm>
            <a:off x="15387568" y="9353550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">
            <a:extLst>
              <a:ext uri="{FF2B5EF4-FFF2-40B4-BE49-F238E27FC236}">
                <a16:creationId xmlns:a16="http://schemas.microsoft.com/office/drawing/2014/main" id="{499B19CC-D504-4C50-9185-F27C1B40AEC9}"/>
              </a:ext>
            </a:extLst>
          </p:cNvPr>
          <p:cNvSpPr/>
          <p:nvPr/>
        </p:nvSpPr>
        <p:spPr>
          <a:xfrm rot="10800000">
            <a:off x="13258800" y="0"/>
            <a:ext cx="5029200" cy="59055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8" y="0"/>
                </a:lnTo>
                <a:lnTo>
                  <a:pt x="8686798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898" t="-1" b="-29454"/>
            </a:stretch>
          </a:blipFill>
        </p:spPr>
      </p:sp>
      <p:pic>
        <p:nvPicPr>
          <p:cNvPr id="1026" name="Picture 2" descr="5 Contoh Primordialisme yang Terjadi pada Masyarakat Indonesia dan ...">
            <a:extLst>
              <a:ext uri="{FF2B5EF4-FFF2-40B4-BE49-F238E27FC236}">
                <a16:creationId xmlns:a16="http://schemas.microsoft.com/office/drawing/2014/main" id="{60B06AAE-0CF4-4D54-8FBC-331D8A8FB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5" b="98230" l="9167" r="90000">
                        <a14:foregroundMark x1="11333" y1="36283" x2="11833" y2="18879"/>
                        <a14:foregroundMark x1="10167" y1="12979" x2="10167" y2="12979"/>
                        <a14:foregroundMark x1="24000" y1="12094" x2="23667" y2="26254"/>
                        <a14:foregroundMark x1="24500" y1="23009" x2="23500" y2="34218"/>
                        <a14:foregroundMark x1="21833" y1="10619" x2="21833" y2="10619"/>
                        <a14:foregroundMark x1="22667" y1="7965" x2="22667" y2="7965"/>
                        <a14:foregroundMark x1="9333" y1="13864" x2="9333" y2="13864"/>
                        <a14:foregroundMark x1="9500" y1="15339" x2="9500" y2="15339"/>
                        <a14:foregroundMark x1="13000" y1="15634" x2="13000" y2="15634"/>
                        <a14:foregroundMark x1="53333" y1="21829" x2="53333" y2="21829"/>
                        <a14:foregroundMark x1="53333" y1="20944" x2="53333" y2="20944"/>
                        <a14:foregroundMark x1="53000" y1="20354" x2="53000" y2="20354"/>
                        <a14:foregroundMark x1="53000" y1="20354" x2="53000" y2="20354"/>
                        <a14:foregroundMark x1="53000" y1="20059" x2="53000" y2="20059"/>
                        <a14:foregroundMark x1="52000" y1="19764" x2="52000" y2="19764"/>
                        <a14:foregroundMark x1="52000" y1="20059" x2="52000" y2="20059"/>
                        <a14:foregroundMark x1="52000" y1="20059" x2="52000" y2="20059"/>
                        <a14:foregroundMark x1="50333" y1="16814" x2="50333" y2="16814"/>
                        <a14:foregroundMark x1="50833" y1="17994" x2="50833" y2="17994"/>
                        <a14:foregroundMark x1="51500" y1="16814" x2="51500" y2="16814"/>
                        <a14:foregroundMark x1="54500" y1="22124" x2="54500" y2="22124"/>
                        <a14:foregroundMark x1="50667" y1="23009" x2="50667" y2="23009"/>
                        <a14:foregroundMark x1="50167" y1="20944" x2="50167" y2="20944"/>
                        <a14:foregroundMark x1="50167" y1="23009" x2="50167" y2="23009"/>
                        <a14:foregroundMark x1="72667" y1="54867" x2="79500" y2="35693"/>
                        <a14:foregroundMark x1="79500" y1="35693" x2="78500" y2="33038"/>
                        <a14:foregroundMark x1="78000" y1="32448" x2="78000" y2="26844"/>
                        <a14:foregroundMark x1="78667" y1="24779" x2="78667" y2="20649"/>
                        <a14:foregroundMark x1="78000" y1="20649" x2="80500" y2="19764"/>
                        <a14:foregroundMark x1="81000" y1="23304" x2="81333" y2="20649"/>
                        <a14:foregroundMark x1="79333" y1="16814" x2="81167" y2="19174"/>
                        <a14:foregroundMark x1="61167" y1="94100" x2="66667" y2="93805"/>
                        <a14:foregroundMark x1="12167" y1="97050" x2="20833" y2="98230"/>
                        <a14:foregroundMark x1="65000" y1="53392" x2="66167" y2="62242"/>
                        <a14:foregroundMark x1="80500" y1="61652" x2="83833" y2="90855"/>
                        <a14:foregroundMark x1="84000" y1="58997" x2="86333" y2="88791"/>
                        <a14:foregroundMark x1="82167" y1="60472" x2="74833" y2="68437"/>
                        <a14:foregroundMark x1="70667" y1="70796" x2="67333" y2="58407"/>
                        <a14:foregroundMark x1="86667" y1="55457" x2="89500" y2="75811"/>
                        <a14:foregroundMark x1="78667" y1="86726" x2="78667" y2="74041"/>
                        <a14:foregroundMark x1="78833" y1="75811" x2="79333" y2="85251"/>
                        <a14:foregroundMark x1="46667" y1="89676" x2="48667" y2="56342"/>
                        <a14:foregroundMark x1="85500" y1="48673" x2="87500" y2="51622"/>
                        <a14:foregroundMark x1="66333" y1="33628" x2="66333" y2="33628"/>
                        <a14:foregroundMark x1="69333" y1="44838" x2="69333" y2="43953"/>
                        <a14:foregroundMark x1="39451" y1="77581" x2="39000" y2="72566"/>
                        <a14:foregroundMark x1="40167" y1="85546" x2="39451" y2="77581"/>
                        <a14:foregroundMark x1="40576" y1="77581" x2="40333" y2="84661"/>
                        <a14:foregroundMark x1="40667" y1="74926" x2="40576" y2="77581"/>
                        <a14:foregroundMark x1="25833" y1="87611" x2="25833" y2="87611"/>
                        <a14:foregroundMark x1="25833" y1="90265" x2="25833" y2="90265"/>
                        <a14:foregroundMark x1="26000" y1="12684" x2="26000" y2="12684"/>
                        <a14:foregroundMark x1="22167" y1="50442" x2="22667" y2="45723"/>
                        <a14:foregroundMark x1="23000" y1="45723" x2="23167" y2="50737"/>
                        <a14:foregroundMark x1="23333" y1="48083" x2="23167" y2="46313"/>
                        <a14:foregroundMark x1="23167" y1="46018" x2="22000" y2="50442"/>
                        <a14:foregroundMark x1="22833" y1="49263" x2="23333" y2="46903"/>
                        <a14:backgroundMark x1="43333" y1="73746" x2="43333" y2="73746"/>
                        <a14:backgroundMark x1="42333" y1="77581" x2="42333" y2="77581"/>
                        <a14:backgroundMark x1="57667" y1="82301" x2="57667" y2="82301"/>
                        <a14:backgroundMark x1="43833" y1="69617" x2="43833" y2="69617"/>
                        <a14:backgroundMark x1="24167" y1="83776" x2="24167" y2="83776"/>
                        <a14:backgroundMark x1="23500" y1="81711" x2="23500" y2="81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69"/>
          <a:stretch/>
        </p:blipFill>
        <p:spPr bwMode="auto">
          <a:xfrm>
            <a:off x="2921848" y="3221605"/>
            <a:ext cx="13068300" cy="708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0" y="1097738"/>
            <a:ext cx="13640522" cy="280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4"/>
              </a:lnSpc>
            </a:pPr>
            <a:r>
              <a:rPr lang="en-US" sz="8800" spc="574" dirty="0">
                <a:solidFill>
                  <a:srgbClr val="000000"/>
                </a:solidFill>
                <a:latin typeface="Cy Grotesk Key Bold"/>
              </a:rPr>
              <a:t>INFORME CIUDADANO 2023 </a:t>
            </a:r>
          </a:p>
        </p:txBody>
      </p:sp>
      <p:sp>
        <p:nvSpPr>
          <p:cNvPr id="9" name="Freeform 9"/>
          <p:cNvSpPr/>
          <p:nvPr/>
        </p:nvSpPr>
        <p:spPr>
          <a:xfrm>
            <a:off x="13627584" y="117533"/>
            <a:ext cx="4725128" cy="1651101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26B0202-6BC6-4A67-87E1-746B5F9FE1DB}"/>
              </a:ext>
            </a:extLst>
          </p:cNvPr>
          <p:cNvSpPr/>
          <p:nvPr/>
        </p:nvSpPr>
        <p:spPr>
          <a:xfrm>
            <a:off x="0" y="4076700"/>
            <a:ext cx="2667000" cy="62103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8" y="0"/>
                </a:lnTo>
                <a:lnTo>
                  <a:pt x="8686798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1795" t="7833" r="-100001" b="-27151"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FFBE386-3D05-4707-AC43-8E1E5E1D2781}"/>
              </a:ext>
            </a:extLst>
          </p:cNvPr>
          <p:cNvSpPr/>
          <p:nvPr/>
        </p:nvSpPr>
        <p:spPr>
          <a:xfrm>
            <a:off x="1" y="8267700"/>
            <a:ext cx="3810000" cy="20193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8" y="0"/>
                </a:lnTo>
                <a:lnTo>
                  <a:pt x="8686798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5256" t="-183457" r="-40000" b="-83503"/>
            </a:stretch>
          </a:blipFill>
        </p:spPr>
      </p:sp>
    </p:spTree>
    <p:extLst>
      <p:ext uri="{BB962C8B-B14F-4D97-AF65-F5344CB8AC3E}">
        <p14:creationId xmlns:p14="http://schemas.microsoft.com/office/powerpoint/2010/main" val="1114073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2081">
            <a:off x="-1290218" y="8932795"/>
            <a:ext cx="8196793" cy="2233626"/>
          </a:xfrm>
          <a:custGeom>
            <a:avLst/>
            <a:gdLst/>
            <a:ahLst/>
            <a:cxnLst/>
            <a:rect l="l" t="t" r="r" b="b"/>
            <a:pathLst>
              <a:path w="8196793" h="2233626">
                <a:moveTo>
                  <a:pt x="0" y="0"/>
                </a:moveTo>
                <a:lnTo>
                  <a:pt x="8196794" y="0"/>
                </a:lnTo>
                <a:lnTo>
                  <a:pt x="8196794" y="2233626"/>
                </a:lnTo>
                <a:lnTo>
                  <a:pt x="0" y="223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51724">
            <a:off x="13459004" y="-228297"/>
            <a:ext cx="6069952" cy="4313460"/>
          </a:xfrm>
          <a:custGeom>
            <a:avLst/>
            <a:gdLst/>
            <a:ahLst/>
            <a:cxnLst/>
            <a:rect l="l" t="t" r="r" b="b"/>
            <a:pathLst>
              <a:path w="6069952" h="4313460">
                <a:moveTo>
                  <a:pt x="0" y="0"/>
                </a:moveTo>
                <a:lnTo>
                  <a:pt x="6069952" y="0"/>
                </a:lnTo>
                <a:lnTo>
                  <a:pt x="6069952" y="4313460"/>
                </a:lnTo>
                <a:lnTo>
                  <a:pt x="0" y="431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" y="0"/>
            <a:ext cx="1648667" cy="7273187"/>
          </a:xfrm>
          <a:custGeom>
            <a:avLst/>
            <a:gdLst/>
            <a:ahLst/>
            <a:cxnLst/>
            <a:rect l="l" t="t" r="r" b="b"/>
            <a:pathLst>
              <a:path w="12603894" h="7688375">
                <a:moveTo>
                  <a:pt x="0" y="0"/>
                </a:moveTo>
                <a:lnTo>
                  <a:pt x="12603894" y="0"/>
                </a:lnTo>
                <a:lnTo>
                  <a:pt x="12603894" y="7688376"/>
                </a:lnTo>
                <a:lnTo>
                  <a:pt x="0" y="7688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4490" t="-5708"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745257"/>
              </p:ext>
            </p:extLst>
          </p:nvPr>
        </p:nvGraphicFramePr>
        <p:xfrm>
          <a:off x="2667000" y="28519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Accesible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211"/>
              </p:ext>
            </p:extLst>
          </p:nvPr>
        </p:nvGraphicFramePr>
        <p:xfrm>
          <a:off x="7239000" y="28519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Confiable 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616022"/>
              </p:ext>
            </p:extLst>
          </p:nvPr>
        </p:nvGraphicFramePr>
        <p:xfrm>
          <a:off x="11811000" y="28519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Comprensible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244951"/>
              </p:ext>
            </p:extLst>
          </p:nvPr>
        </p:nvGraphicFramePr>
        <p:xfrm>
          <a:off x="2667000" y="52642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Oportuna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941236"/>
              </p:ext>
            </p:extLst>
          </p:nvPr>
        </p:nvGraphicFramePr>
        <p:xfrm>
          <a:off x="7239000" y="52642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Veraz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313597"/>
              </p:ext>
            </p:extLst>
          </p:nvPr>
        </p:nvGraphicFramePr>
        <p:xfrm>
          <a:off x="11811000" y="52642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Congruente</a:t>
                      </a:r>
                      <a:r>
                        <a:rPr lang="en-US" sz="25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24072"/>
              </p:ext>
            </p:extLst>
          </p:nvPr>
        </p:nvGraphicFramePr>
        <p:xfrm>
          <a:off x="2667000" y="7929263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Completa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551853"/>
              </p:ext>
            </p:extLst>
          </p:nvPr>
        </p:nvGraphicFramePr>
        <p:xfrm>
          <a:off x="7239000" y="783596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Actualizada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772209"/>
              </p:ext>
            </p:extLst>
          </p:nvPr>
        </p:nvGraphicFramePr>
        <p:xfrm>
          <a:off x="11811000" y="7775607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Verificable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Freeform 14"/>
          <p:cNvSpPr/>
          <p:nvPr/>
        </p:nvSpPr>
        <p:spPr>
          <a:xfrm>
            <a:off x="13227752" y="289468"/>
            <a:ext cx="5021492" cy="3139532"/>
          </a:xfrm>
          <a:custGeom>
            <a:avLst/>
            <a:gdLst/>
            <a:ahLst/>
            <a:cxnLst/>
            <a:rect l="l" t="t" r="r" b="b"/>
            <a:pathLst>
              <a:path w="5021492" h="3139532">
                <a:moveTo>
                  <a:pt x="0" y="0"/>
                </a:moveTo>
                <a:lnTo>
                  <a:pt x="5021492" y="0"/>
                </a:lnTo>
                <a:lnTo>
                  <a:pt x="5021492" y="3139532"/>
                </a:lnTo>
                <a:lnTo>
                  <a:pt x="0" y="3139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608493" y="663643"/>
            <a:ext cx="10287000" cy="15554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3600" dirty="0">
                <a:solidFill>
                  <a:srgbClr val="25779A"/>
                </a:solidFill>
                <a:latin typeface="Open Sans Bold"/>
              </a:rPr>
              <a:t>LA IIP DEBE GENERARSE EN DATOS ABIERTOS Y ATENDER LOS CRITERIOS DE CALIDAD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58A8EAC3-3F1C-40D7-A9A7-D5C5A14DAEE7}"/>
              </a:ext>
            </a:extLst>
          </p:cNvPr>
          <p:cNvSpPr/>
          <p:nvPr/>
        </p:nvSpPr>
        <p:spPr>
          <a:xfrm>
            <a:off x="15387568" y="9353550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53509" y="2563968"/>
            <a:ext cx="2834491" cy="3707600"/>
          </a:xfrm>
          <a:custGeom>
            <a:avLst/>
            <a:gdLst/>
            <a:ahLst/>
            <a:cxnLst/>
            <a:rect l="l" t="t" r="r" b="b"/>
            <a:pathLst>
              <a:path w="4361882" h="3707600">
                <a:moveTo>
                  <a:pt x="0" y="0"/>
                </a:moveTo>
                <a:lnTo>
                  <a:pt x="4361882" y="0"/>
                </a:lnTo>
                <a:lnTo>
                  <a:pt x="4361882" y="3707600"/>
                </a:lnTo>
                <a:lnTo>
                  <a:pt x="0" y="37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38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011378" cy="29337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7" y="0"/>
                </a:lnTo>
                <a:lnTo>
                  <a:pt x="8686797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550" t="-20080"/>
            </a:stretch>
          </a:blipFill>
        </p:spPr>
      </p:sp>
      <p:pic>
        <p:nvPicPr>
          <p:cNvPr id="2050" name="Picture 2" descr="Como elegir una información">
            <a:extLst>
              <a:ext uri="{FF2B5EF4-FFF2-40B4-BE49-F238E27FC236}">
                <a16:creationId xmlns:a16="http://schemas.microsoft.com/office/drawing/2014/main" id="{EF342F54-E371-4008-A0EF-0971EB9C4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" b="99248" l="1784" r="94991">
                        <a14:foregroundMark x1="22378" y1="96059" x2="20847" y2="30257"/>
                        <a14:foregroundMark x1="20847" y1="30257" x2="22739" y2="22178"/>
                        <a14:foregroundMark x1="22739" y1="22178" x2="22072" y2="16911"/>
                        <a14:foregroundMark x1="22072" y1="16911" x2="22072" y2="16911"/>
                        <a14:foregroundMark x1="22072" y1="19584" x2="21928" y2="28812"/>
                        <a14:foregroundMark x1="21928" y1="28812" x2="21928" y2="28812"/>
                        <a14:foregroundMark x1="19477" y1="14891" x2="25423" y2="18238"/>
                        <a14:foregroundMark x1="25423" y1="18238" x2="25423" y2="18238"/>
                        <a14:foregroundMark x1="33676" y1="50950" x2="34072" y2="78515"/>
                        <a14:foregroundMark x1="34072" y1="78515" x2="32306" y2="85267"/>
                        <a14:foregroundMark x1="32306" y1="85267" x2="33063" y2="87505"/>
                        <a14:foregroundMark x1="4072" y1="82139" x2="4072" y2="82139"/>
                        <a14:foregroundMark x1="4072" y1="82139" x2="10956" y2="78907"/>
                        <a14:foregroundMark x1="17658" y1="75762" x2="17658" y2="75762"/>
                        <a14:foregroundMark x1="20396" y1="71069" x2="16976" y2="90593"/>
                        <a14:foregroundMark x1="59153" y1="71584" x2="70144" y2="75446"/>
                        <a14:foregroundMark x1="70144" y1="75446" x2="70144" y2="75446"/>
                        <a14:foregroundMark x1="91207" y1="34054" x2="86468" y2="87842"/>
                        <a14:foregroundMark x1="91964" y1="25465" x2="91265" y2="33401"/>
                        <a14:foregroundMark x1="86468" y1="87842" x2="86468" y2="87842"/>
                        <a14:foregroundMark x1="91116" y1="45887" x2="88000" y2="78119"/>
                        <a14:foregroundMark x1="93333" y1="22950" x2="92230" y2="34364"/>
                        <a14:foregroundMark x1="89514" y1="88693" x2="88144" y2="37861"/>
                        <a14:foregroundMark x1="88144" y1="37861" x2="88144" y2="37861"/>
                        <a14:foregroundMark x1="95009" y1="20436" x2="95009" y2="23446"/>
                        <a14:foregroundMark x1="95009" y1="26970" x2="95009" y2="26970"/>
                        <a14:foregroundMark x1="94703" y1="29644" x2="94703" y2="29644"/>
                        <a14:foregroundMark x1="18559" y1="7842" x2="36577" y2="9188"/>
                        <a14:foregroundMark x1="86937" y1="99248" x2="86324" y2="92871"/>
                        <a14:foregroundMark x1="88144" y1="87168" x2="88450" y2="91030"/>
                        <a14:foregroundMark x1="30613" y1="96238" x2="33207" y2="84653"/>
                        <a14:foregroundMark x1="33207" y1="84653" x2="33207" y2="84653"/>
                        <a14:foregroundMark x1="10324" y1="76099" x2="1784" y2="82317"/>
                        <a14:foregroundMark x1="1784" y1="82317" x2="1784" y2="82317"/>
                        <a14:foregroundMark x1="46649" y1="475" x2="47099" y2="3485"/>
                        <a14:foregroundMark x1="48162" y1="2990" x2="53081" y2="2515"/>
                        <a14:foregroundMark x1="53081" y1="2515" x2="57027" y2="3327"/>
                        <a14:foregroundMark x1="33063" y1="90693" x2="33063" y2="99248"/>
                        <a14:backgroundMark x1="15964" y1="75446" x2="15964" y2="75446"/>
                        <a14:backgroundMark x1="15964" y1="75446" x2="13532" y2="76099"/>
                        <a14:backgroundMark x1="10631" y1="79624" x2="13532" y2="76614"/>
                        <a14:backgroundMark x1="16126" y1="75604" x2="14901" y2="76614"/>
                        <a14:backgroundMark x1="10180" y1="79287" x2="11387" y2="78792"/>
                        <a14:backgroundMark x1="11387" y1="77960" x2="10180" y2="79287"/>
                        <a14:backgroundMark x1="15658" y1="76099" x2="15820" y2="74772"/>
                        <a14:backgroundMark x1="15820" y1="75446" x2="14901" y2="79287"/>
                        <a14:backgroundMark x1="16577" y1="76436" x2="13532" y2="77287"/>
                        <a14:backgroundMark x1="16739" y1="76099" x2="14901" y2="77446"/>
                        <a14:backgroundMark x1="14901" y1="77287" x2="15207" y2="76614"/>
                        <a14:backgroundMark x1="16739" y1="93881" x2="15964" y2="88515"/>
                        <a14:backgroundMark x1="15964" y1="88515" x2="15964" y2="88515"/>
                        <a14:backgroundMark x1="16432" y1="93723" x2="16432" y2="92871"/>
                        <a14:backgroundMark x1="16883" y1="91030" x2="16883" y2="86832"/>
                        <a14:backgroundMark x1="16883" y1="87168" x2="16739" y2="90020"/>
                        <a14:backgroundMark x1="16270" y1="96059" x2="16883" y2="87842"/>
                        <a14:backgroundMark x1="96396" y1="26970" x2="96396" y2="26970"/>
                        <a14:backgroundMark x1="95784" y1="23941" x2="95784" y2="23941"/>
                        <a14:backgroundMark x1="96234" y1="21267" x2="96234" y2="21267"/>
                        <a14:backgroundMark x1="16883" y1="90020" x2="17189" y2="91366"/>
                        <a14:backgroundMark x1="16739" y1="88851" x2="16739" y2="88851"/>
                        <a14:backgroundMark x1="17045" y1="89030" x2="17045" y2="89030"/>
                        <a14:backgroundMark x1="17045" y1="89188" x2="17045" y2="89188"/>
                        <a14:backgroundMark x1="17045" y1="89366" x2="17045" y2="89366"/>
                        <a14:backgroundMark x1="17045" y1="90693" x2="17045" y2="90693"/>
                        <a14:backgroundMark x1="17045" y1="90198" x2="17045" y2="89683"/>
                        <a14:backgroundMark x1="12468" y1="77960" x2="12468" y2="77960"/>
                        <a14:backgroundMark x1="12468" y1="77960" x2="12468" y2="77960"/>
                        <a14:backgroundMark x1="12468" y1="77960" x2="12468" y2="77960"/>
                        <a14:backgroundMark x1="12468" y1="77960" x2="12468" y2="77960"/>
                        <a14:backgroundMark x1="12919" y1="78119" x2="12919" y2="78119"/>
                        <a14:backgroundMark x1="13063" y1="77287" x2="13063" y2="77287"/>
                        <a14:backgroundMark x1="13063" y1="77287" x2="13063" y2="77287"/>
                        <a14:backgroundMark x1="17045" y1="89188" x2="17351" y2="88356"/>
                        <a14:backgroundMark x1="17189" y1="90198" x2="17495" y2="87505"/>
                        <a14:backgroundMark x1="92108" y1="34356" x2="91820" y2="40040"/>
                        <a14:backgroundMark x1="91820" y1="40040" x2="91820" y2="40040"/>
                        <a14:backgroundMark x1="92577" y1="33168" x2="91045" y2="33842"/>
                        <a14:backgroundMark x1="91820" y1="41564" x2="91964" y2="39545"/>
                        <a14:backgroundMark x1="91351" y1="39545" x2="91658" y2="41564"/>
                        <a14:backgroundMark x1="91658" y1="44079" x2="91964" y2="42059"/>
                        <a14:backgroundMark x1="91964" y1="33505" x2="91964" y2="35683"/>
                        <a14:backgroundMark x1="92108" y1="35683" x2="92108" y2="35683"/>
                        <a14:backgroundMark x1="91351" y1="42733" x2="91351" y2="42733"/>
                        <a14:backgroundMark x1="91351" y1="42733" x2="91351" y2="42733"/>
                        <a14:backgroundMark x1="91351" y1="42733" x2="91351" y2="42733"/>
                        <a14:backgroundMark x1="91351" y1="42733" x2="91351" y2="42733"/>
                        <a14:backgroundMark x1="93027" y1="33347" x2="92270" y2="33683"/>
                        <a14:backgroundMark x1="92270" y1="33683" x2="92270" y2="34356"/>
                        <a14:backgroundMark x1="92270" y1="34356" x2="92270" y2="34356"/>
                        <a14:backgroundMark x1="92270" y1="34356" x2="92270" y2="34356"/>
                        <a14:backgroundMark x1="91207" y1="40218" x2="91514" y2="48257"/>
                        <a14:backgroundMark x1="91514" y1="48257" x2="91514" y2="48257"/>
                        <a14:backgroundMark x1="91820" y1="47089" x2="91658" y2="42733"/>
                        <a14:backgroundMark x1="91207" y1="40218" x2="93640" y2="51624"/>
                        <a14:backgroundMark x1="93640" y1="51624" x2="93640" y2="51624"/>
                        <a14:backgroundMark x1="92270" y1="33010" x2="92108" y2="34020"/>
                        <a14:backgroundMark x1="91514" y1="41723" x2="92108" y2="41564"/>
                        <a14:backgroundMark x1="91658" y1="42059" x2="91514" y2="45743"/>
                        <a14:backgroundMark x1="91514" y1="45426" x2="91514" y2="43564"/>
                        <a14:backgroundMark x1="91820" y1="41386" x2="91351" y2="45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"/>
          <a:stretch/>
        </p:blipFill>
        <p:spPr bwMode="auto">
          <a:xfrm>
            <a:off x="14020800" y="6564049"/>
            <a:ext cx="4267200" cy="372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3840658" y="2140517"/>
            <a:ext cx="10606683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s-ES" sz="4000" dirty="0">
                <a:solidFill>
                  <a:schemeClr val="accent2">
                    <a:lumMod val="75000"/>
                  </a:schemeClr>
                </a:solidFill>
                <a:latin typeface="Open Sans Extra Bold"/>
              </a:rPr>
              <a:t>ENVÍO DEL LISTADO DE INFORMACIÓN (1) 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Open Sans Extr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11378" y="3467100"/>
            <a:ext cx="13442131" cy="3991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3147" lvl="1" indent="-271573" algn="just">
              <a:lnSpc>
                <a:spcPts val="3522"/>
              </a:lnSpc>
              <a:buFont typeface="Arial"/>
              <a:buChar char="•"/>
            </a:pPr>
            <a:r>
              <a:rPr lang="es-ES" sz="3200" dirty="0">
                <a:solidFill>
                  <a:srgbClr val="000000"/>
                </a:solidFill>
                <a:latin typeface="Cy Grotesk Wide"/>
              </a:rPr>
              <a:t>Los Sujetos Obligados deberán remitir </a:t>
            </a:r>
            <a:r>
              <a:rPr lang="es-ES" sz="3200" dirty="0">
                <a:solidFill>
                  <a:srgbClr val="000000"/>
                </a:solidFill>
                <a:latin typeface="Cy Grotesk Wide Bold"/>
              </a:rPr>
              <a:t>una vez al año, en el mes de enero</a:t>
            </a:r>
            <a:r>
              <a:rPr lang="es-ES" sz="3200" dirty="0">
                <a:solidFill>
                  <a:srgbClr val="000000"/>
                </a:solidFill>
                <a:latin typeface="Cy Grotesk Wide"/>
              </a:rPr>
              <a:t>. </a:t>
            </a:r>
          </a:p>
          <a:p>
            <a:pPr marL="543147" lvl="1" indent="-271573" algn="just">
              <a:lnSpc>
                <a:spcPts val="3522"/>
              </a:lnSpc>
              <a:buFont typeface="Arial"/>
              <a:buChar char="•"/>
            </a:pPr>
            <a:endParaRPr lang="es-ES" sz="3200" dirty="0">
              <a:solidFill>
                <a:srgbClr val="000000"/>
              </a:solidFill>
              <a:latin typeface="Cy Grotesk Wide"/>
            </a:endParaRPr>
          </a:p>
          <a:p>
            <a:pPr marL="543147" lvl="1" indent="-271573" algn="just">
              <a:lnSpc>
                <a:spcPts val="3522"/>
              </a:lnSpc>
              <a:buFont typeface="Arial"/>
              <a:buChar char="•"/>
            </a:pPr>
            <a:r>
              <a:rPr lang="es-ES" sz="3200" dirty="0">
                <a:solidFill>
                  <a:srgbClr val="000000"/>
                </a:solidFill>
                <a:latin typeface="Cy Grotesk Wide"/>
              </a:rPr>
              <a:t>El plazo antes citado se computará </a:t>
            </a:r>
            <a:r>
              <a:rPr lang="es-ES" sz="3200" dirty="0">
                <a:solidFill>
                  <a:srgbClr val="000000"/>
                </a:solidFill>
                <a:latin typeface="Cy Grotesk Wide Bold"/>
              </a:rPr>
              <a:t>a partir del mes de enero de cada año y podrá ser menor </a:t>
            </a:r>
            <a:r>
              <a:rPr lang="es-ES" sz="3200" dirty="0">
                <a:solidFill>
                  <a:srgbClr val="000000"/>
                </a:solidFill>
                <a:latin typeface="Cy Grotesk Wide"/>
              </a:rPr>
              <a:t>si el sujeto obligado solicita su inclusión cuando advierta que la información deba  ser publicada antes de dicho plazo. </a:t>
            </a:r>
          </a:p>
          <a:p>
            <a:pPr marL="271574" lvl="1" algn="just">
              <a:lnSpc>
                <a:spcPts val="3522"/>
              </a:lnSpc>
            </a:pPr>
            <a:endParaRPr lang="en-US" sz="2400" dirty="0">
              <a:solidFill>
                <a:srgbClr val="000000"/>
              </a:solidFill>
              <a:latin typeface="Cy Grotesk Wide"/>
            </a:endParaRPr>
          </a:p>
          <a:p>
            <a:pPr algn="just">
              <a:lnSpc>
                <a:spcPts val="3522"/>
              </a:lnSpc>
            </a:pPr>
            <a:endParaRPr lang="en-US" sz="2515" dirty="0">
              <a:solidFill>
                <a:srgbClr val="000000"/>
              </a:solidFill>
              <a:latin typeface="Cy Grotesk Wide Bold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DD15635-74DA-4F0E-A850-DA7F636657A9}"/>
              </a:ext>
            </a:extLst>
          </p:cNvPr>
          <p:cNvSpPr/>
          <p:nvPr/>
        </p:nvSpPr>
        <p:spPr>
          <a:xfrm>
            <a:off x="0" y="9310957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12001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06800" y="2628900"/>
            <a:ext cx="1981200" cy="3048000"/>
          </a:xfrm>
          <a:custGeom>
            <a:avLst/>
            <a:gdLst/>
            <a:ahLst/>
            <a:cxnLst/>
            <a:rect l="l" t="t" r="r" b="b"/>
            <a:pathLst>
              <a:path w="4361882" h="3707600">
                <a:moveTo>
                  <a:pt x="0" y="0"/>
                </a:moveTo>
                <a:lnTo>
                  <a:pt x="4361882" y="0"/>
                </a:lnTo>
                <a:lnTo>
                  <a:pt x="4361882" y="3707600"/>
                </a:lnTo>
                <a:lnTo>
                  <a:pt x="0" y="37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38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2011378" cy="29337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7" y="0"/>
                </a:lnTo>
                <a:lnTo>
                  <a:pt x="8686797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550" t="-20080"/>
            </a:stretch>
          </a:blipFill>
        </p:spPr>
      </p:sp>
      <p:pic>
        <p:nvPicPr>
          <p:cNvPr id="2050" name="Picture 2" descr="Como elegir una información">
            <a:extLst>
              <a:ext uri="{FF2B5EF4-FFF2-40B4-BE49-F238E27FC236}">
                <a16:creationId xmlns:a16="http://schemas.microsoft.com/office/drawing/2014/main" id="{EF342F54-E371-4008-A0EF-0971EB9C4E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5" b="99248" l="1784" r="94991">
                        <a14:foregroundMark x1="22378" y1="96059" x2="20847" y2="30257"/>
                        <a14:foregroundMark x1="20847" y1="30257" x2="22739" y2="22178"/>
                        <a14:foregroundMark x1="22739" y1="22178" x2="22072" y2="16911"/>
                        <a14:foregroundMark x1="22072" y1="16911" x2="22072" y2="16911"/>
                        <a14:foregroundMark x1="22072" y1="19584" x2="21928" y2="28812"/>
                        <a14:foregroundMark x1="21928" y1="28812" x2="21928" y2="28812"/>
                        <a14:foregroundMark x1="19477" y1="14891" x2="25423" y2="18238"/>
                        <a14:foregroundMark x1="25423" y1="18238" x2="25423" y2="18238"/>
                        <a14:foregroundMark x1="33676" y1="50950" x2="34072" y2="78515"/>
                        <a14:foregroundMark x1="34072" y1="78515" x2="32306" y2="85267"/>
                        <a14:foregroundMark x1="32306" y1="85267" x2="33063" y2="87505"/>
                        <a14:foregroundMark x1="4072" y1="82139" x2="4072" y2="82139"/>
                        <a14:foregroundMark x1="4072" y1="82139" x2="10956" y2="78907"/>
                        <a14:foregroundMark x1="17658" y1="75762" x2="17658" y2="75762"/>
                        <a14:foregroundMark x1="20396" y1="71069" x2="16976" y2="90593"/>
                        <a14:foregroundMark x1="59153" y1="71584" x2="70144" y2="75446"/>
                        <a14:foregroundMark x1="70144" y1="75446" x2="70144" y2="75446"/>
                        <a14:foregroundMark x1="91207" y1="34054" x2="86468" y2="87842"/>
                        <a14:foregroundMark x1="91964" y1="25465" x2="91265" y2="33401"/>
                        <a14:foregroundMark x1="86468" y1="87842" x2="86468" y2="87842"/>
                        <a14:foregroundMark x1="91116" y1="45887" x2="88000" y2="78119"/>
                        <a14:foregroundMark x1="93333" y1="22950" x2="92230" y2="34364"/>
                        <a14:foregroundMark x1="89514" y1="88693" x2="88144" y2="37861"/>
                        <a14:foregroundMark x1="88144" y1="37861" x2="88144" y2="37861"/>
                        <a14:foregroundMark x1="95009" y1="20436" x2="95009" y2="23446"/>
                        <a14:foregroundMark x1="95009" y1="26970" x2="95009" y2="26970"/>
                        <a14:foregroundMark x1="94703" y1="29644" x2="94703" y2="29644"/>
                        <a14:foregroundMark x1="18559" y1="7842" x2="36577" y2="9188"/>
                        <a14:foregroundMark x1="86937" y1="99248" x2="86324" y2="92871"/>
                        <a14:foregroundMark x1="88144" y1="87168" x2="88450" y2="91030"/>
                        <a14:foregroundMark x1="30613" y1="96238" x2="33207" y2="84653"/>
                        <a14:foregroundMark x1="33207" y1="84653" x2="33207" y2="84653"/>
                        <a14:foregroundMark x1="10324" y1="76099" x2="1784" y2="82317"/>
                        <a14:foregroundMark x1="1784" y1="82317" x2="1784" y2="82317"/>
                        <a14:foregroundMark x1="46649" y1="475" x2="47099" y2="3485"/>
                        <a14:foregroundMark x1="48162" y1="2990" x2="53081" y2="2515"/>
                        <a14:foregroundMark x1="53081" y1="2515" x2="57027" y2="3327"/>
                        <a14:foregroundMark x1="33063" y1="90693" x2="33063" y2="99248"/>
                        <a14:backgroundMark x1="15964" y1="75446" x2="15964" y2="75446"/>
                        <a14:backgroundMark x1="15964" y1="75446" x2="13532" y2="76099"/>
                        <a14:backgroundMark x1="10631" y1="79624" x2="13532" y2="76614"/>
                        <a14:backgroundMark x1="16126" y1="75604" x2="14901" y2="76614"/>
                        <a14:backgroundMark x1="10180" y1="79287" x2="11387" y2="78792"/>
                        <a14:backgroundMark x1="11387" y1="77960" x2="10180" y2="79287"/>
                        <a14:backgroundMark x1="15658" y1="76099" x2="15820" y2="74772"/>
                        <a14:backgroundMark x1="15820" y1="75446" x2="14901" y2="79287"/>
                        <a14:backgroundMark x1="16577" y1="76436" x2="13532" y2="77287"/>
                        <a14:backgroundMark x1="16739" y1="76099" x2="14901" y2="77446"/>
                        <a14:backgroundMark x1="14901" y1="77287" x2="15207" y2="76614"/>
                        <a14:backgroundMark x1="16739" y1="93881" x2="15964" y2="88515"/>
                        <a14:backgroundMark x1="15964" y1="88515" x2="15964" y2="88515"/>
                        <a14:backgroundMark x1="16432" y1="93723" x2="16432" y2="92871"/>
                        <a14:backgroundMark x1="16883" y1="91030" x2="16883" y2="86832"/>
                        <a14:backgroundMark x1="16883" y1="87168" x2="16739" y2="90020"/>
                        <a14:backgroundMark x1="16270" y1="96059" x2="16883" y2="87842"/>
                        <a14:backgroundMark x1="96396" y1="26970" x2="96396" y2="26970"/>
                        <a14:backgroundMark x1="95784" y1="23941" x2="95784" y2="23941"/>
                        <a14:backgroundMark x1="96234" y1="21267" x2="96234" y2="21267"/>
                        <a14:backgroundMark x1="16883" y1="90020" x2="17189" y2="91366"/>
                        <a14:backgroundMark x1="16739" y1="88851" x2="16739" y2="88851"/>
                        <a14:backgroundMark x1="17045" y1="89030" x2="17045" y2="89030"/>
                        <a14:backgroundMark x1="17045" y1="89188" x2="17045" y2="89188"/>
                        <a14:backgroundMark x1="17045" y1="89366" x2="17045" y2="89366"/>
                        <a14:backgroundMark x1="17045" y1="90693" x2="17045" y2="90693"/>
                        <a14:backgroundMark x1="17045" y1="90198" x2="17045" y2="89683"/>
                        <a14:backgroundMark x1="12468" y1="77960" x2="12468" y2="77960"/>
                        <a14:backgroundMark x1="12468" y1="77960" x2="12468" y2="77960"/>
                        <a14:backgroundMark x1="12468" y1="77960" x2="12468" y2="77960"/>
                        <a14:backgroundMark x1="12468" y1="77960" x2="12468" y2="77960"/>
                        <a14:backgroundMark x1="12919" y1="78119" x2="12919" y2="78119"/>
                        <a14:backgroundMark x1="13063" y1="77287" x2="13063" y2="77287"/>
                        <a14:backgroundMark x1="13063" y1="77287" x2="13063" y2="77287"/>
                        <a14:backgroundMark x1="17045" y1="89188" x2="17351" y2="88356"/>
                        <a14:backgroundMark x1="17189" y1="90198" x2="17495" y2="87505"/>
                        <a14:backgroundMark x1="92108" y1="34356" x2="91820" y2="40040"/>
                        <a14:backgroundMark x1="91820" y1="40040" x2="91820" y2="40040"/>
                        <a14:backgroundMark x1="92577" y1="33168" x2="91045" y2="33842"/>
                        <a14:backgroundMark x1="91820" y1="41564" x2="91964" y2="39545"/>
                        <a14:backgroundMark x1="91351" y1="39545" x2="91658" y2="41564"/>
                        <a14:backgroundMark x1="91658" y1="44079" x2="91964" y2="42059"/>
                        <a14:backgroundMark x1="91964" y1="33505" x2="91964" y2="35683"/>
                        <a14:backgroundMark x1="92108" y1="35683" x2="92108" y2="35683"/>
                        <a14:backgroundMark x1="91351" y1="42733" x2="91351" y2="42733"/>
                        <a14:backgroundMark x1="91351" y1="42733" x2="91351" y2="42733"/>
                        <a14:backgroundMark x1="91351" y1="42733" x2="91351" y2="42733"/>
                        <a14:backgroundMark x1="91351" y1="42733" x2="91351" y2="42733"/>
                        <a14:backgroundMark x1="93027" y1="33347" x2="92270" y2="33683"/>
                        <a14:backgroundMark x1="92270" y1="33683" x2="92270" y2="34356"/>
                        <a14:backgroundMark x1="92270" y1="34356" x2="92270" y2="34356"/>
                        <a14:backgroundMark x1="92270" y1="34356" x2="92270" y2="34356"/>
                        <a14:backgroundMark x1="91207" y1="40218" x2="91514" y2="48257"/>
                        <a14:backgroundMark x1="91514" y1="48257" x2="91514" y2="48257"/>
                        <a14:backgroundMark x1="91820" y1="47089" x2="91658" y2="42733"/>
                        <a14:backgroundMark x1="91207" y1="40218" x2="93640" y2="51624"/>
                        <a14:backgroundMark x1="93640" y1="51624" x2="93640" y2="51624"/>
                        <a14:backgroundMark x1="92270" y1="33010" x2="92108" y2="34020"/>
                        <a14:backgroundMark x1="91514" y1="41723" x2="92108" y2="41564"/>
                        <a14:backgroundMark x1="91658" y1="42059" x2="91514" y2="45743"/>
                        <a14:backgroundMark x1="91514" y1="45426" x2="91514" y2="43564"/>
                        <a14:backgroundMark x1="91820" y1="41386" x2="91351" y2="45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0"/>
          <a:stretch/>
        </p:blipFill>
        <p:spPr bwMode="auto">
          <a:xfrm>
            <a:off x="15387568" y="7756496"/>
            <a:ext cx="2900432" cy="253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3581400" y="1466850"/>
            <a:ext cx="1078949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s-ES" sz="4000" dirty="0">
                <a:solidFill>
                  <a:schemeClr val="accent2">
                    <a:lumMod val="75000"/>
                  </a:schemeClr>
                </a:solidFill>
                <a:latin typeface="Open Sans Extra Bold"/>
              </a:rPr>
              <a:t>ENVÍO DEL LISTADO DE INFORMACIÓN (2) 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Open Sans Extr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99822" y="2172972"/>
            <a:ext cx="14265243" cy="6233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1574" lvl="1" algn="just">
              <a:lnSpc>
                <a:spcPts val="3522"/>
              </a:lnSpc>
            </a:pPr>
            <a:endParaRPr lang="en-US" sz="3600" dirty="0">
              <a:solidFill>
                <a:srgbClr val="000000"/>
              </a:solidFill>
              <a:latin typeface="Cy Grotesk Wide"/>
            </a:endParaRPr>
          </a:p>
          <a:p>
            <a:pPr marL="457200" indent="-457200" algn="just">
              <a:lnSpc>
                <a:spcPts val="3522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y Grotesk Wide"/>
              </a:rPr>
              <a:t>Los Sujetos Obligados deberán </a:t>
            </a:r>
            <a:r>
              <a:rPr lang="es-ES" sz="3200" dirty="0">
                <a:solidFill>
                  <a:srgbClr val="000000"/>
                </a:solidFill>
                <a:latin typeface="Cy Grotesk Wide Bold"/>
              </a:rPr>
              <a:t>elaborar un oficio dirigido al Pleno del organismo garante competente, o bien, por conducto de su Presidente </a:t>
            </a:r>
            <a:r>
              <a:rPr lang="es-ES" sz="3200" b="1" dirty="0">
                <a:solidFill>
                  <a:srgbClr val="000000"/>
                </a:solidFill>
                <a:latin typeface="Cy Grotesk Wide"/>
              </a:rPr>
              <a:t>o al área </a:t>
            </a:r>
            <a:r>
              <a:rPr lang="es-ES" sz="3200" dirty="0">
                <a:solidFill>
                  <a:srgbClr val="000000"/>
                </a:solidFill>
                <a:latin typeface="Cy Grotesk Wide"/>
              </a:rPr>
              <a:t>que para tal efecto se determine, en el cual se integre el listado de información que consideren reviste las características de interés público. </a:t>
            </a:r>
          </a:p>
          <a:p>
            <a:pPr algn="just">
              <a:lnSpc>
                <a:spcPts val="3522"/>
              </a:lnSpc>
            </a:pPr>
            <a:endParaRPr lang="es-ES" sz="3600" dirty="0">
              <a:solidFill>
                <a:srgbClr val="000000"/>
              </a:solidFill>
              <a:latin typeface="Cy Grotesk Wide"/>
            </a:endParaRPr>
          </a:p>
          <a:p>
            <a:pPr marL="457200" indent="-457200" algn="just">
              <a:lnSpc>
                <a:spcPts val="3522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y Grotesk Wide"/>
              </a:rPr>
              <a:t>Una vez que el organismo garante haya recibido el oficio, </a:t>
            </a:r>
            <a:r>
              <a:rPr lang="es-ES" sz="3200" dirty="0">
                <a:solidFill>
                  <a:srgbClr val="000000"/>
                </a:solidFill>
                <a:latin typeface="Cy Grotesk Wide Bold"/>
              </a:rPr>
              <a:t>tendrá un plazo de veinte días,</a:t>
            </a:r>
            <a:r>
              <a:rPr lang="es-ES" sz="3200" dirty="0">
                <a:solidFill>
                  <a:srgbClr val="000000"/>
                </a:solidFill>
                <a:latin typeface="Cy Grotesk Wide"/>
              </a:rPr>
              <a:t> contados a partir de su recepción, para la revisión del listado con </a:t>
            </a:r>
            <a:r>
              <a:rPr lang="es-ES" sz="3200" dirty="0">
                <a:solidFill>
                  <a:srgbClr val="000000"/>
                </a:solidFill>
                <a:latin typeface="Cy Grotesk Wide Bold"/>
              </a:rPr>
              <a:t>base en las funciones, atribuciones y competencias que la normativa aplicable le otorgue. </a:t>
            </a:r>
            <a:endParaRPr lang="es-ES" sz="3600" dirty="0">
              <a:solidFill>
                <a:srgbClr val="000000"/>
              </a:solidFill>
              <a:latin typeface="Cy Grotesk Wide Bold"/>
            </a:endParaRPr>
          </a:p>
          <a:p>
            <a:pPr algn="just">
              <a:lnSpc>
                <a:spcPts val="3522"/>
              </a:lnSpc>
            </a:pPr>
            <a:endParaRPr lang="en-US" sz="2400" dirty="0">
              <a:solidFill>
                <a:srgbClr val="000000"/>
              </a:solidFill>
              <a:latin typeface="Cy Grotesk Wide Bold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DD15635-74DA-4F0E-A850-DA7F636657A9}"/>
              </a:ext>
            </a:extLst>
          </p:cNvPr>
          <p:cNvSpPr/>
          <p:nvPr/>
        </p:nvSpPr>
        <p:spPr>
          <a:xfrm>
            <a:off x="0" y="9310957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0801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>
            <a:extLst>
              <a:ext uri="{FF2B5EF4-FFF2-40B4-BE49-F238E27FC236}">
                <a16:creationId xmlns:a16="http://schemas.microsoft.com/office/drawing/2014/main" id="{1DD15635-74DA-4F0E-A850-DA7F636657A9}"/>
              </a:ext>
            </a:extLst>
          </p:cNvPr>
          <p:cNvSpPr/>
          <p:nvPr/>
        </p:nvSpPr>
        <p:spPr>
          <a:xfrm>
            <a:off x="0" y="9310957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D59D6A1-E1BF-4C1D-ABB9-2535174E4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573297"/>
            <a:ext cx="8351342" cy="7140405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D490D4BD-F5E1-4920-A965-586962FD7B3D}"/>
              </a:ext>
            </a:extLst>
          </p:cNvPr>
          <p:cNvSpPr txBox="1"/>
          <p:nvPr/>
        </p:nvSpPr>
        <p:spPr>
          <a:xfrm>
            <a:off x="9144000" y="4298791"/>
            <a:ext cx="10301883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s-ES" sz="4000" dirty="0">
                <a:solidFill>
                  <a:schemeClr val="accent2">
                    <a:lumMod val="75000"/>
                  </a:schemeClr>
                </a:solidFill>
                <a:latin typeface="Open Sans Extra Bold"/>
              </a:rPr>
              <a:t>EJEMPLO DE LISTADOS DE INFORMACIÓN 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Open Sans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758299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53509" y="5994824"/>
            <a:ext cx="2834490" cy="3707600"/>
          </a:xfrm>
          <a:custGeom>
            <a:avLst/>
            <a:gdLst/>
            <a:ahLst/>
            <a:cxnLst/>
            <a:rect l="l" t="t" r="r" b="b"/>
            <a:pathLst>
              <a:path w="4361882" h="3707600">
                <a:moveTo>
                  <a:pt x="0" y="0"/>
                </a:moveTo>
                <a:lnTo>
                  <a:pt x="4361882" y="0"/>
                </a:lnTo>
                <a:lnTo>
                  <a:pt x="4361882" y="3707600"/>
                </a:lnTo>
                <a:lnTo>
                  <a:pt x="0" y="37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5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3739" y="0"/>
            <a:ext cx="2664539" cy="33147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7" y="0"/>
                </a:lnTo>
                <a:lnTo>
                  <a:pt x="8686797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304" t="-16930" r="-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34847" y="1224277"/>
            <a:ext cx="1030188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s-ES" sz="4000" dirty="0">
                <a:solidFill>
                  <a:schemeClr val="accent2">
                    <a:lumMod val="75000"/>
                  </a:schemeClr>
                </a:solidFill>
                <a:latin typeface="Open Sans Extra Bold"/>
              </a:rPr>
              <a:t>PUBLICACIÓN Y VERIFICACIÓN (1) 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Open Sans Extr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11378" y="1919567"/>
            <a:ext cx="14265243" cy="8031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3522"/>
              </a:lnSpc>
              <a:buFont typeface="Arial" panose="020B0604020202020204" pitchFamily="34" charset="0"/>
              <a:buChar char="•"/>
            </a:pPr>
            <a:r>
              <a:rPr lang="es-ES" sz="2515" dirty="0">
                <a:solidFill>
                  <a:srgbClr val="000000"/>
                </a:solidFill>
                <a:latin typeface="Cy Grotesk Wide"/>
              </a:rPr>
              <a:t>Una vez que el organismo garante haya realizado la revisión de la información, emitirá un acuerdo en donde determine:</a:t>
            </a:r>
          </a:p>
          <a:p>
            <a:pPr marL="457200" indent="-457200" algn="just">
              <a:lnSpc>
                <a:spcPts val="3522"/>
              </a:lnSpc>
              <a:buFont typeface="Arial" panose="020B0604020202020204" pitchFamily="34" charset="0"/>
              <a:buChar char="•"/>
            </a:pPr>
            <a:endParaRPr lang="es-ES" sz="2515" dirty="0">
              <a:solidFill>
                <a:srgbClr val="000000"/>
              </a:solidFill>
              <a:latin typeface="Cy Grotesk Wide"/>
            </a:endParaRPr>
          </a:p>
          <a:p>
            <a:pPr marL="1485900" lvl="2" indent="-571500" algn="just">
              <a:lnSpc>
                <a:spcPts val="3522"/>
              </a:lnSpc>
              <a:buFont typeface="+mj-lt"/>
              <a:buAutoNum type="romanUcPeriod"/>
            </a:pPr>
            <a:r>
              <a:rPr lang="es-ES" sz="2515" dirty="0">
                <a:solidFill>
                  <a:srgbClr val="000000"/>
                </a:solidFill>
                <a:latin typeface="Cy Grotesk Wide"/>
              </a:rPr>
              <a:t>Si la información enviada </a:t>
            </a:r>
            <a:r>
              <a:rPr lang="es-ES" sz="2515" dirty="0">
                <a:solidFill>
                  <a:srgbClr val="000000"/>
                </a:solidFill>
                <a:latin typeface="Cy Grotesk Wide Bold"/>
              </a:rPr>
              <a:t>es suficiente </a:t>
            </a:r>
            <a:r>
              <a:rPr lang="es-ES" sz="2515" dirty="0">
                <a:solidFill>
                  <a:srgbClr val="000000"/>
                </a:solidFill>
                <a:latin typeface="Cy Grotesk Wide"/>
              </a:rPr>
              <a:t>para acreditar si cumple con las características de interés público. </a:t>
            </a:r>
            <a:r>
              <a:rPr lang="es-ES" sz="2515" dirty="0">
                <a:solidFill>
                  <a:srgbClr val="000000"/>
                </a:solidFill>
                <a:latin typeface="Cy Grotesk Wide Bold"/>
              </a:rPr>
              <a:t>En caso contrario</a:t>
            </a:r>
            <a:r>
              <a:rPr lang="es-ES" sz="2515" dirty="0">
                <a:solidFill>
                  <a:srgbClr val="000000"/>
                </a:solidFill>
                <a:latin typeface="Cy Grotesk Wide"/>
              </a:rPr>
              <a:t>, requerirá al sujeto obligado para que, </a:t>
            </a:r>
            <a:r>
              <a:rPr lang="es-ES" sz="2515" dirty="0">
                <a:solidFill>
                  <a:srgbClr val="000000"/>
                </a:solidFill>
                <a:latin typeface="Cy Grotesk Wide Bold"/>
              </a:rPr>
              <a:t>en un plazo no mayor a cinco días</a:t>
            </a:r>
            <a:r>
              <a:rPr lang="es-ES" sz="2515" dirty="0">
                <a:solidFill>
                  <a:srgbClr val="000000"/>
                </a:solidFill>
                <a:latin typeface="Cy Grotesk Wide"/>
              </a:rPr>
              <a:t>, </a:t>
            </a:r>
            <a:r>
              <a:rPr lang="es-ES" sz="2515" dirty="0">
                <a:solidFill>
                  <a:srgbClr val="000000"/>
                </a:solidFill>
                <a:latin typeface="Cy Grotesk Wide Bold"/>
              </a:rPr>
              <a:t>contados a partir de que le fuera notificado el requerimiento</a:t>
            </a:r>
            <a:r>
              <a:rPr lang="es-ES" sz="2515" dirty="0">
                <a:solidFill>
                  <a:srgbClr val="000000"/>
                </a:solidFill>
                <a:latin typeface="Cy Grotesk Wide"/>
              </a:rPr>
              <a:t>, </a:t>
            </a:r>
            <a:r>
              <a:rPr lang="es-ES" sz="2515" dirty="0">
                <a:solidFill>
                  <a:srgbClr val="000000"/>
                </a:solidFill>
                <a:latin typeface="Cy Grotesk Wide Bold"/>
              </a:rPr>
              <a:t>proporcione la información que se solicite</a:t>
            </a:r>
            <a:r>
              <a:rPr lang="es-ES" sz="2515" dirty="0">
                <a:solidFill>
                  <a:srgbClr val="000000"/>
                </a:solidFill>
                <a:latin typeface="Cy Grotesk Wide"/>
              </a:rPr>
              <a:t>.  (Ante el incumplimiento, el organismo garante solo estará obligado a dictaminar la información con elementos iniciales remitidos por el sujeto obligado). </a:t>
            </a:r>
          </a:p>
          <a:p>
            <a:pPr marL="1485900" lvl="2" indent="-571500" algn="just">
              <a:lnSpc>
                <a:spcPts val="3522"/>
              </a:lnSpc>
              <a:buFont typeface="+mj-lt"/>
              <a:buAutoNum type="romanUcPeriod"/>
            </a:pPr>
            <a:endParaRPr lang="es-ES" sz="2515" dirty="0">
              <a:solidFill>
                <a:srgbClr val="000000"/>
              </a:solidFill>
              <a:latin typeface="Cy Grotesk Wide"/>
            </a:endParaRPr>
          </a:p>
          <a:p>
            <a:pPr marL="1485900" lvl="2" indent="-571500" algn="just">
              <a:lnSpc>
                <a:spcPts val="3522"/>
              </a:lnSpc>
              <a:buFont typeface="+mj-lt"/>
              <a:buAutoNum type="romanUcPeriod"/>
            </a:pPr>
            <a:r>
              <a:rPr lang="es-ES" sz="2515" dirty="0">
                <a:solidFill>
                  <a:srgbClr val="000000"/>
                </a:solidFill>
                <a:latin typeface="Cy Grotesk Wide"/>
              </a:rPr>
              <a:t>Qué información del listado integrará el catálogo de información que el </a:t>
            </a:r>
            <a:r>
              <a:rPr lang="es-ES" sz="2515" dirty="0">
                <a:solidFill>
                  <a:srgbClr val="000000"/>
                </a:solidFill>
                <a:latin typeface="Cy Grotesk Wide Bold"/>
              </a:rPr>
              <a:t>sujeto obligado deberá publicar </a:t>
            </a:r>
            <a:r>
              <a:rPr lang="es-ES" sz="2515" dirty="0">
                <a:solidFill>
                  <a:srgbClr val="000000"/>
                </a:solidFill>
                <a:latin typeface="Cy Grotesk Wide"/>
              </a:rPr>
              <a:t>como obligación de transparencia. El organismo garante propondrá el formato específico que pudiera adoptar el sujeto obligado para difundir información, así como el mecanismo de verificación. </a:t>
            </a:r>
          </a:p>
          <a:p>
            <a:pPr algn="just">
              <a:lnSpc>
                <a:spcPts val="3522"/>
              </a:lnSpc>
            </a:pPr>
            <a:endParaRPr lang="en-US" sz="2515" dirty="0">
              <a:solidFill>
                <a:srgbClr val="000000"/>
              </a:solidFill>
              <a:latin typeface="Cy Grotesk Wide Bold"/>
            </a:endParaRPr>
          </a:p>
          <a:p>
            <a:pPr algn="just">
              <a:lnSpc>
                <a:spcPts val="3522"/>
              </a:lnSpc>
            </a:pPr>
            <a:endParaRPr lang="en-US" sz="2515" dirty="0">
              <a:solidFill>
                <a:srgbClr val="000000"/>
              </a:solidFill>
              <a:latin typeface="Cy Grotesk Wide Bold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DD15635-74DA-4F0E-A850-DA7F636657A9}"/>
              </a:ext>
            </a:extLst>
          </p:cNvPr>
          <p:cNvSpPr/>
          <p:nvPr/>
        </p:nvSpPr>
        <p:spPr>
          <a:xfrm>
            <a:off x="0" y="9310957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80640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2362200" cy="46101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7" y="0"/>
                </a:lnTo>
                <a:lnTo>
                  <a:pt x="8686797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304" t="-16930" r="-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91000" y="1733951"/>
            <a:ext cx="1030188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s-ES" sz="4000" dirty="0">
                <a:solidFill>
                  <a:schemeClr val="accent2">
                    <a:lumMod val="75000"/>
                  </a:schemeClr>
                </a:solidFill>
                <a:latin typeface="Open Sans Extra Bold"/>
              </a:rPr>
              <a:t>PUBLICACIÓN Y VERIFICACIÓN (2) 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Open Sans Extra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52600" y="2709565"/>
            <a:ext cx="14265243" cy="578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22"/>
              </a:lnSpc>
            </a:pPr>
            <a:endParaRPr lang="en-US" sz="3200" dirty="0">
              <a:solidFill>
                <a:srgbClr val="000000"/>
              </a:solidFill>
              <a:latin typeface="Cy Grotesk Wide"/>
            </a:endParaRPr>
          </a:p>
          <a:p>
            <a:pPr marL="457200" indent="-457200" algn="just">
              <a:lnSpc>
                <a:spcPts val="3522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y Grotesk Wide"/>
              </a:rPr>
              <a:t>Una vez que el organismo garante </a:t>
            </a:r>
            <a:r>
              <a:rPr lang="es-ES" sz="3200" dirty="0">
                <a:solidFill>
                  <a:srgbClr val="000000"/>
                </a:solidFill>
                <a:latin typeface="Cy Grotesk Wide Bold"/>
              </a:rPr>
              <a:t>emita el acuerdo de incorporación de la obligación de transparencia, notificará al sujeto obligado adjuntando el formato específico que deberá utilizar para su publicación</a:t>
            </a:r>
            <a:r>
              <a:rPr lang="es-ES" sz="3200" dirty="0">
                <a:solidFill>
                  <a:srgbClr val="000000"/>
                </a:solidFill>
                <a:latin typeface="Cy Grotesk Wide"/>
              </a:rPr>
              <a:t>, el plazo con el que cuenta para publicarla y el mecanismo de verificación correspondiente. </a:t>
            </a:r>
          </a:p>
          <a:p>
            <a:pPr algn="just">
              <a:lnSpc>
                <a:spcPts val="3522"/>
              </a:lnSpc>
            </a:pPr>
            <a:endParaRPr lang="en-US" sz="3200" b="1" dirty="0">
              <a:solidFill>
                <a:srgbClr val="000000"/>
              </a:solidFill>
              <a:latin typeface="Cy Grotesk Wide"/>
            </a:endParaRPr>
          </a:p>
          <a:p>
            <a:pPr marL="457200" indent="-457200" algn="just">
              <a:lnSpc>
                <a:spcPts val="3522"/>
              </a:lnSpc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00"/>
                </a:solidFill>
                <a:latin typeface="Cy Grotesk Wide"/>
              </a:rPr>
              <a:t>La publicación de la obligación de transparencia se hará en el portal electrónico del sujeto obligado y en la </a:t>
            </a:r>
            <a:r>
              <a:rPr lang="es-ES" sz="3200" dirty="0">
                <a:solidFill>
                  <a:srgbClr val="000000"/>
                </a:solidFill>
                <a:latin typeface="Cy Grotesk Wide Bold"/>
              </a:rPr>
              <a:t>Plataforma Nacional de Transparencia </a:t>
            </a:r>
            <a:r>
              <a:rPr lang="es-ES" sz="3200" dirty="0">
                <a:solidFill>
                  <a:srgbClr val="000000"/>
                </a:solidFill>
                <a:latin typeface="Cy Grotesk Wide"/>
              </a:rPr>
              <a:t>(la obligación de transparencia deberá actualizarse.</a:t>
            </a:r>
          </a:p>
          <a:p>
            <a:pPr marL="457200" indent="-457200" algn="just">
              <a:lnSpc>
                <a:spcPts val="3522"/>
              </a:lnSpc>
              <a:buFont typeface="Arial" panose="020B0604020202020204" pitchFamily="34" charset="0"/>
              <a:buChar char="•"/>
            </a:pPr>
            <a:endParaRPr lang="en-US" sz="2515" dirty="0">
              <a:solidFill>
                <a:srgbClr val="000000"/>
              </a:solidFill>
              <a:latin typeface="Cy Grotesk Wide Bold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DD15635-74DA-4F0E-A850-DA7F636657A9}"/>
              </a:ext>
            </a:extLst>
          </p:cNvPr>
          <p:cNvSpPr/>
          <p:nvPr/>
        </p:nvSpPr>
        <p:spPr>
          <a:xfrm>
            <a:off x="0" y="9310957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92069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2362200" cy="46101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7" y="0"/>
                </a:lnTo>
                <a:lnTo>
                  <a:pt x="8686797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304" t="-16930" r="-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77100" y="1305345"/>
            <a:ext cx="10301883" cy="59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Open Sans Extra Bold"/>
              </a:rPr>
              <a:t>SANCIONES</a:t>
            </a:r>
            <a:r>
              <a:rPr lang="en-US" sz="3049" dirty="0">
                <a:solidFill>
                  <a:schemeClr val="accent2">
                    <a:lumMod val="75000"/>
                  </a:schemeClr>
                </a:solidFill>
                <a:latin typeface="Open Sans Extra Bold"/>
              </a:rPr>
              <a:t> 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DD15635-74DA-4F0E-A850-DA7F636657A9}"/>
              </a:ext>
            </a:extLst>
          </p:cNvPr>
          <p:cNvSpPr/>
          <p:nvPr/>
        </p:nvSpPr>
        <p:spPr>
          <a:xfrm>
            <a:off x="0" y="9310957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91E210-162B-4CFA-A28A-F7AB1B151F30}"/>
              </a:ext>
            </a:extLst>
          </p:cNvPr>
          <p:cNvSpPr txBox="1"/>
          <p:nvPr/>
        </p:nvSpPr>
        <p:spPr>
          <a:xfrm>
            <a:off x="2614246" y="2552700"/>
            <a:ext cx="9882554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sz="3200" dirty="0">
              <a:solidFill>
                <a:srgbClr val="000000"/>
              </a:solidFill>
              <a:latin typeface="Cy Grotesk Wide"/>
            </a:endParaRPr>
          </a:p>
          <a:p>
            <a:pPr algn="just"/>
            <a:r>
              <a:rPr lang="es-ES" sz="3600" dirty="0">
                <a:solidFill>
                  <a:srgbClr val="000000"/>
                </a:solidFill>
                <a:latin typeface="Cy Grotesk Wide"/>
              </a:rPr>
              <a:t>En caso de incumplimiento tanto en la elaboración del listado de información que se considera de interés público, como en la publicación de la obligación de transparencia, </a:t>
            </a:r>
            <a:r>
              <a:rPr lang="es-ES" sz="3600" dirty="0">
                <a:solidFill>
                  <a:srgbClr val="000000"/>
                </a:solidFill>
                <a:latin typeface="Cy Grotesk Wide Bold"/>
              </a:rPr>
              <a:t>los responsables de las áreas de los sujetos obligados podrán ser acreedores a la medida de apremio o sanción.</a:t>
            </a:r>
            <a:endParaRPr lang="es-MX" sz="3600" dirty="0">
              <a:solidFill>
                <a:srgbClr val="000000"/>
              </a:solidFill>
              <a:latin typeface="Cy Grotesk Wide Bold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C5689F4-F4C8-48E5-AE99-D6802754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44" b="90000" l="10000" r="90000">
                        <a14:foregroundMark x1="35370" y1="11759" x2="36759" y2="15463"/>
                        <a14:foregroundMark x1="36481" y1="6944" x2="36481" y2="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2207763"/>
            <a:ext cx="67818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408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932795"/>
            <a:ext cx="6906575" cy="1354205"/>
          </a:xfrm>
          <a:custGeom>
            <a:avLst/>
            <a:gdLst/>
            <a:ahLst/>
            <a:cxnLst/>
            <a:rect l="l" t="t" r="r" b="b"/>
            <a:pathLst>
              <a:path w="8196793" h="2233626">
                <a:moveTo>
                  <a:pt x="0" y="0"/>
                </a:moveTo>
                <a:lnTo>
                  <a:pt x="8196794" y="0"/>
                </a:lnTo>
                <a:lnTo>
                  <a:pt x="8196794" y="2233626"/>
                </a:lnTo>
                <a:lnTo>
                  <a:pt x="0" y="2233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681" b="-64940"/>
            </a:stretch>
          </a:blipFill>
        </p:spPr>
      </p:sp>
      <p:sp>
        <p:nvSpPr>
          <p:cNvPr id="3" name="Freeform 3"/>
          <p:cNvSpPr/>
          <p:nvPr/>
        </p:nvSpPr>
        <p:spPr>
          <a:xfrm rot="-8651724">
            <a:off x="13459004" y="-228297"/>
            <a:ext cx="6069952" cy="4313460"/>
          </a:xfrm>
          <a:custGeom>
            <a:avLst/>
            <a:gdLst/>
            <a:ahLst/>
            <a:cxnLst/>
            <a:rect l="l" t="t" r="r" b="b"/>
            <a:pathLst>
              <a:path w="6069952" h="4313460">
                <a:moveTo>
                  <a:pt x="0" y="0"/>
                </a:moveTo>
                <a:lnTo>
                  <a:pt x="6069952" y="0"/>
                </a:lnTo>
                <a:lnTo>
                  <a:pt x="6069952" y="4313460"/>
                </a:lnTo>
                <a:lnTo>
                  <a:pt x="0" y="4313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" y="0"/>
            <a:ext cx="1648667" cy="7273187"/>
          </a:xfrm>
          <a:custGeom>
            <a:avLst/>
            <a:gdLst/>
            <a:ahLst/>
            <a:cxnLst/>
            <a:rect l="l" t="t" r="r" b="b"/>
            <a:pathLst>
              <a:path w="12603894" h="7688375">
                <a:moveTo>
                  <a:pt x="0" y="0"/>
                </a:moveTo>
                <a:lnTo>
                  <a:pt x="12603894" y="0"/>
                </a:lnTo>
                <a:lnTo>
                  <a:pt x="12603894" y="7688376"/>
                </a:lnTo>
                <a:lnTo>
                  <a:pt x="0" y="76883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4490" t="-5708"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024623"/>
              </p:ext>
            </p:extLst>
          </p:nvPr>
        </p:nvGraphicFramePr>
        <p:xfrm>
          <a:off x="2667000" y="28519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Informes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especiales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512856"/>
              </p:ext>
            </p:extLst>
          </p:nvPr>
        </p:nvGraphicFramePr>
        <p:xfrm>
          <a:off x="7239000" y="28519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Reportes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de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resultados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05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863772"/>
              </p:ext>
            </p:extLst>
          </p:nvPr>
        </p:nvGraphicFramePr>
        <p:xfrm>
          <a:off x="11811000" y="28519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Estudios</a:t>
                      </a:r>
                      <a:r>
                        <a:rPr lang="en-US" sz="23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69536"/>
              </p:ext>
            </p:extLst>
          </p:nvPr>
        </p:nvGraphicFramePr>
        <p:xfrm>
          <a:off x="2667000" y="52642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Indicadores</a:t>
                      </a:r>
                      <a:r>
                        <a:rPr lang="en-US" sz="25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091528"/>
              </p:ext>
            </p:extLst>
          </p:nvPr>
        </p:nvGraphicFramePr>
        <p:xfrm>
          <a:off x="7239000" y="5264215"/>
          <a:ext cx="3048000" cy="1714691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Acceso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trámites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y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servicios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  </a:t>
                      </a:r>
                      <a:endParaRPr lang="en-US" sz="12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290988"/>
              </p:ext>
            </p:extLst>
          </p:nvPr>
        </p:nvGraphicFramePr>
        <p:xfrm>
          <a:off x="11811000" y="526421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Campañas</a:t>
                      </a:r>
                      <a:r>
                        <a:rPr lang="en-US" sz="25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1792855"/>
              </p:ext>
            </p:extLst>
          </p:nvPr>
        </p:nvGraphicFramePr>
        <p:xfrm>
          <a:off x="2667000" y="7929263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Alertas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543553"/>
              </p:ext>
            </p:extLst>
          </p:nvPr>
        </p:nvGraphicFramePr>
        <p:xfrm>
          <a:off x="7239000" y="7835965"/>
          <a:ext cx="3048000" cy="1593785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Prevenciones</a:t>
                      </a:r>
                      <a:r>
                        <a:rPr lang="en-US" sz="2499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733031"/>
              </p:ext>
            </p:extLst>
          </p:nvPr>
        </p:nvGraphicFramePr>
        <p:xfrm>
          <a:off x="11811000" y="7775607"/>
          <a:ext cx="3048000" cy="1679766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9378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Mecanismos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de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participación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Cy Grotesk Key Bold"/>
                        </a:rPr>
                        <a:t>ciudadana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Cy Grotesk Key Bold"/>
                        </a:rPr>
                        <a:t>  </a:t>
                      </a:r>
                      <a:endParaRPr lang="en-US" sz="105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CC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Freeform 14"/>
          <p:cNvSpPr/>
          <p:nvPr/>
        </p:nvSpPr>
        <p:spPr>
          <a:xfrm>
            <a:off x="13227752" y="289468"/>
            <a:ext cx="5021492" cy="3139532"/>
          </a:xfrm>
          <a:custGeom>
            <a:avLst/>
            <a:gdLst/>
            <a:ahLst/>
            <a:cxnLst/>
            <a:rect l="l" t="t" r="r" b="b"/>
            <a:pathLst>
              <a:path w="5021492" h="3139532">
                <a:moveTo>
                  <a:pt x="0" y="0"/>
                </a:moveTo>
                <a:lnTo>
                  <a:pt x="5021492" y="0"/>
                </a:lnTo>
                <a:lnTo>
                  <a:pt x="5021492" y="3139532"/>
                </a:lnTo>
                <a:lnTo>
                  <a:pt x="0" y="31395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506843" y="727708"/>
            <a:ext cx="8723784" cy="1588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dirty="0">
                <a:solidFill>
                  <a:srgbClr val="000000"/>
                </a:solidFill>
                <a:latin typeface="Open Sans Bold"/>
              </a:rPr>
              <a:t>EJEMPLOS DE INFORMACIÓN DE INTERÉS PÚBLICO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58A8EAC3-3F1C-40D7-A9A7-D5C5A14DAEE7}"/>
              </a:ext>
            </a:extLst>
          </p:cNvPr>
          <p:cNvSpPr/>
          <p:nvPr/>
        </p:nvSpPr>
        <p:spPr>
          <a:xfrm>
            <a:off x="25209" y="9365605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04165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08793">
            <a:off x="15453509" y="5994824"/>
            <a:ext cx="4361882" cy="3707600"/>
          </a:xfrm>
          <a:custGeom>
            <a:avLst/>
            <a:gdLst/>
            <a:ahLst/>
            <a:cxnLst/>
            <a:rect l="l" t="t" r="r" b="b"/>
            <a:pathLst>
              <a:path w="4361882" h="3707600">
                <a:moveTo>
                  <a:pt x="0" y="0"/>
                </a:moveTo>
                <a:lnTo>
                  <a:pt x="4361882" y="0"/>
                </a:lnTo>
                <a:lnTo>
                  <a:pt x="4361882" y="3707600"/>
                </a:lnTo>
                <a:lnTo>
                  <a:pt x="0" y="37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85615">
            <a:off x="-4516563" y="-855304"/>
            <a:ext cx="8686797" cy="5907022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7" y="0"/>
                </a:lnTo>
                <a:lnTo>
                  <a:pt x="8686797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91000" y="1506713"/>
            <a:ext cx="10301883" cy="57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4800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 Extra Bold"/>
              </a:rPr>
              <a:t>FUENTES 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C89DF7F-07E7-4CE4-901D-1703D88A2E89}"/>
              </a:ext>
            </a:extLst>
          </p:cNvPr>
          <p:cNvSpPr txBox="1"/>
          <p:nvPr/>
        </p:nvSpPr>
        <p:spPr>
          <a:xfrm>
            <a:off x="1999655" y="3105658"/>
            <a:ext cx="14676422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endParaRPr 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Open Sans Extra Bold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74A1571-00B8-4E4D-9B12-B69F3DE064C7}"/>
              </a:ext>
            </a:extLst>
          </p:cNvPr>
          <p:cNvSpPr txBox="1"/>
          <p:nvPr/>
        </p:nvSpPr>
        <p:spPr>
          <a:xfrm>
            <a:off x="2379787" y="2628900"/>
            <a:ext cx="14676422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/>
              <a:t>Órgano Garante de Acceso a la Información Publica, Transparencia, Protección de Datos Personales y Buen Gobierno del Estado de Oaxaca. 2023. Sujetos Obligados Cumplidos 2023, informe ciudadano, información de interés público. Acceso el 11 del septiembre del 2023. </a:t>
            </a:r>
            <a:r>
              <a:rPr lang="es-MX" sz="4000" dirty="0">
                <a:hlinkClick r:id="rId5"/>
              </a:rPr>
              <a:t>https://ogaipoaxaca.org.mx/site/descargas/gobierno_abierto/informe_ciudadano.pdf</a:t>
            </a:r>
            <a:endParaRPr lang="es-MX" sz="40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MX" sz="3600" dirty="0"/>
              <a:t>Sistema Nacional de Transparencia. 2023. </a:t>
            </a:r>
            <a:r>
              <a:rPr lang="es-ES" sz="3600" dirty="0"/>
              <a:t>Lineamientos para determinar los catálogos y publicación de Información De Interés público. Acceso el 11 de septiembre del 2023. </a:t>
            </a:r>
            <a:r>
              <a:rPr lang="es-ES" sz="3600" dirty="0">
                <a:hlinkClick r:id="rId6"/>
              </a:rPr>
              <a:t>https://snt.org.mx/wp-content/uploads/Lineamientos-para-Determinar-los-Catalogos-y-Publicacion-de-Informacion-de-Interes-Publico.pdf</a:t>
            </a:r>
            <a:r>
              <a:rPr lang="es-ES" sz="3600" dirty="0"/>
              <a:t> </a:t>
            </a:r>
            <a:endParaRPr lang="es-MX" sz="3600" dirty="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AB17C5D8-1917-46DD-B2A0-1EC10836218C}"/>
              </a:ext>
            </a:extLst>
          </p:cNvPr>
          <p:cNvSpPr/>
          <p:nvPr/>
        </p:nvSpPr>
        <p:spPr>
          <a:xfrm>
            <a:off x="15387568" y="9353550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51540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00268">
            <a:off x="-3559289" y="-1891665"/>
            <a:ext cx="7721083" cy="3783331"/>
          </a:xfrm>
          <a:custGeom>
            <a:avLst/>
            <a:gdLst/>
            <a:ahLst/>
            <a:cxnLst/>
            <a:rect l="l" t="t" r="r" b="b"/>
            <a:pathLst>
              <a:path w="7721083" h="3783331">
                <a:moveTo>
                  <a:pt x="0" y="0"/>
                </a:moveTo>
                <a:lnTo>
                  <a:pt x="7721084" y="0"/>
                </a:lnTo>
                <a:lnTo>
                  <a:pt x="7721084" y="3783330"/>
                </a:lnTo>
                <a:lnTo>
                  <a:pt x="0" y="3783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85615">
            <a:off x="-4582506" y="5629023"/>
            <a:ext cx="8686797" cy="5907022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8" y="0"/>
                </a:lnTo>
                <a:lnTo>
                  <a:pt x="8686798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08793">
            <a:off x="15453509" y="5994824"/>
            <a:ext cx="4361882" cy="3707600"/>
          </a:xfrm>
          <a:custGeom>
            <a:avLst/>
            <a:gdLst/>
            <a:ahLst/>
            <a:cxnLst/>
            <a:rect l="l" t="t" r="r" b="b"/>
            <a:pathLst>
              <a:path w="4361882" h="3707600">
                <a:moveTo>
                  <a:pt x="0" y="0"/>
                </a:moveTo>
                <a:lnTo>
                  <a:pt x="4361882" y="0"/>
                </a:lnTo>
                <a:lnTo>
                  <a:pt x="4361882" y="3707600"/>
                </a:lnTo>
                <a:lnTo>
                  <a:pt x="0" y="3707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69004" y="0"/>
            <a:ext cx="11218996" cy="2083603"/>
          </a:xfrm>
          <a:custGeom>
            <a:avLst/>
            <a:gdLst/>
            <a:ahLst/>
            <a:cxnLst/>
            <a:rect l="l" t="t" r="r" b="b"/>
            <a:pathLst>
              <a:path w="12603894" h="7688375">
                <a:moveTo>
                  <a:pt x="0" y="0"/>
                </a:moveTo>
                <a:lnTo>
                  <a:pt x="12603893" y="0"/>
                </a:lnTo>
                <a:lnTo>
                  <a:pt x="12603893" y="7688375"/>
                </a:lnTo>
                <a:lnTo>
                  <a:pt x="0" y="76883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68994" r="-1234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134324" y="2875446"/>
            <a:ext cx="13791112" cy="4274920"/>
            <a:chOff x="-200786" y="28575"/>
            <a:chExt cx="18388148" cy="5699892"/>
          </a:xfrm>
        </p:grpSpPr>
        <p:sp>
          <p:nvSpPr>
            <p:cNvPr id="7" name="TextBox 7"/>
            <p:cNvSpPr txBox="1"/>
            <p:nvPr/>
          </p:nvSpPr>
          <p:spPr>
            <a:xfrm>
              <a:off x="0" y="28575"/>
              <a:ext cx="18187362" cy="1966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84"/>
                </a:lnSpc>
              </a:pPr>
              <a:r>
                <a:rPr lang="en-US" sz="9900" spc="574" dirty="0">
                  <a:solidFill>
                    <a:srgbClr val="000000"/>
                  </a:solidFill>
                  <a:latin typeface="Cy Grotesk Key Bold"/>
                </a:rPr>
                <a:t>Gracias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00786" y="2440388"/>
              <a:ext cx="18187361" cy="3288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2800" b="1" spc="234" dirty="0">
                  <a:solidFill>
                    <a:srgbClr val="25779A"/>
                  </a:solidFill>
                  <a:latin typeface="Cy Grotesk Wide"/>
                </a:rPr>
                <a:t>DIRECCIÓN DE GOBIERNO ABIERTO</a:t>
              </a:r>
            </a:p>
            <a:p>
              <a:pPr algn="ctr">
                <a:lnSpc>
                  <a:spcPts val="5040"/>
                </a:lnSpc>
              </a:pPr>
              <a:r>
                <a:rPr lang="en-US" sz="2400" b="1" spc="234" dirty="0">
                  <a:solidFill>
                    <a:srgbClr val="25779A"/>
                  </a:solidFill>
                  <a:latin typeface="Cy Grotesk Wide"/>
                </a:rPr>
                <a:t>TELÉFONO: 951-515-1190,  EXT. 210</a:t>
              </a:r>
            </a:p>
            <a:p>
              <a:pPr algn="ctr">
                <a:lnSpc>
                  <a:spcPts val="5040"/>
                </a:lnSpc>
              </a:pPr>
              <a:r>
                <a:rPr lang="en-US" sz="2400" b="1" spc="234" dirty="0">
                  <a:solidFill>
                    <a:srgbClr val="25779A"/>
                  </a:solidFill>
                  <a:latin typeface="Cy Grotesk Wide"/>
                </a:rPr>
                <a:t>LUNES A VIERNES 9:00-17:00 HRS. </a:t>
              </a:r>
            </a:p>
            <a:p>
              <a:pPr algn="ctr">
                <a:lnSpc>
                  <a:spcPts val="5040"/>
                </a:lnSpc>
              </a:pPr>
              <a:r>
                <a:rPr lang="en-US" sz="2400" b="1" spc="234" dirty="0">
                  <a:solidFill>
                    <a:srgbClr val="25779A"/>
                  </a:solidFill>
                  <a:latin typeface="Cy Grotesk Wide"/>
                </a:rPr>
                <a:t>CORREO ELECTRÓNICO:   </a:t>
              </a:r>
              <a:r>
                <a:rPr lang="en-US" sz="2400" b="1" spc="234" dirty="0" err="1">
                  <a:solidFill>
                    <a:srgbClr val="25779A"/>
                  </a:solidFill>
                  <a:latin typeface="Cy Grotesk Wide"/>
                </a:rPr>
                <a:t>gobiernoabierto@ogaipoxaca</a:t>
              </a:r>
              <a:endParaRPr lang="en-US" sz="2400" b="1" spc="234" dirty="0">
                <a:solidFill>
                  <a:srgbClr val="25779A"/>
                </a:solidFill>
                <a:latin typeface="Cy Grotesk Wide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3562872" y="8677502"/>
            <a:ext cx="4725128" cy="1651101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8292" y="6980073"/>
            <a:ext cx="3809868" cy="2522980"/>
          </a:xfrm>
          <a:custGeom>
            <a:avLst/>
            <a:gdLst/>
            <a:ahLst/>
            <a:cxnLst/>
            <a:rect l="l" t="t" r="r" b="b"/>
            <a:pathLst>
              <a:path w="3809868" h="2522980">
                <a:moveTo>
                  <a:pt x="0" y="0"/>
                </a:moveTo>
                <a:lnTo>
                  <a:pt x="3809868" y="0"/>
                </a:lnTo>
                <a:lnTo>
                  <a:pt x="3809868" y="2522979"/>
                </a:lnTo>
                <a:lnTo>
                  <a:pt x="0" y="25229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54323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87984" y="6601594"/>
            <a:ext cx="2834491" cy="3707600"/>
          </a:xfrm>
          <a:custGeom>
            <a:avLst/>
            <a:gdLst/>
            <a:ahLst/>
            <a:cxnLst/>
            <a:rect l="l" t="t" r="r" b="b"/>
            <a:pathLst>
              <a:path w="4361882" h="3707600">
                <a:moveTo>
                  <a:pt x="0" y="0"/>
                </a:moveTo>
                <a:lnTo>
                  <a:pt x="4361882" y="0"/>
                </a:lnTo>
                <a:lnTo>
                  <a:pt x="4361882" y="3707600"/>
                </a:lnTo>
                <a:lnTo>
                  <a:pt x="0" y="37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38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96"/>
            <a:ext cx="2895600" cy="4367459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7" y="0"/>
                </a:lnTo>
                <a:lnTo>
                  <a:pt x="8686797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303" t="-16930" r="-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66697" y="1462484"/>
            <a:ext cx="11120483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Open Sans Extra Bold"/>
              </a:rPr>
              <a:t>INFORMACIÓN DE INTERÉS PÚBLICO 2022 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C89DF7F-07E7-4CE4-901D-1703D88A2E89}"/>
              </a:ext>
            </a:extLst>
          </p:cNvPr>
          <p:cNvSpPr txBox="1"/>
          <p:nvPr/>
        </p:nvSpPr>
        <p:spPr>
          <a:xfrm>
            <a:off x="1644473" y="3869871"/>
            <a:ext cx="14676422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600" dirty="0">
                <a:solidFill>
                  <a:schemeClr val="accent6"/>
                </a:solidFill>
                <a:latin typeface="Open Sans Extra Bold"/>
              </a:rPr>
              <a:t>¿</a:t>
            </a:r>
            <a:r>
              <a:rPr lang="en-US" sz="3600" dirty="0" err="1">
                <a:solidFill>
                  <a:schemeClr val="accent6"/>
                </a:solidFill>
                <a:latin typeface="Open Sans Extra Bold"/>
              </a:rPr>
              <a:t>Quiénes</a:t>
            </a:r>
            <a:r>
              <a:rPr lang="en-US" sz="3600" dirty="0">
                <a:solidFill>
                  <a:schemeClr val="accent6"/>
                </a:solidFill>
                <a:latin typeface="Open Sans Extra Bold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Open Sans Extra Bold"/>
              </a:rPr>
              <a:t>respondierón</a:t>
            </a:r>
            <a:r>
              <a:rPr lang="en-US" sz="3600" dirty="0">
                <a:solidFill>
                  <a:schemeClr val="accent6"/>
                </a:solidFill>
                <a:latin typeface="Open Sans Extra Bold"/>
              </a:rPr>
              <a:t>?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82F8DB1-6BE7-461C-9396-82E71C22926C}"/>
              </a:ext>
            </a:extLst>
          </p:cNvPr>
          <p:cNvSpPr/>
          <p:nvPr/>
        </p:nvSpPr>
        <p:spPr>
          <a:xfrm>
            <a:off x="15387568" y="9353550"/>
            <a:ext cx="2900432" cy="975053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AB0070F0-C1D8-4243-B4E6-C21997C4BC8B}"/>
              </a:ext>
            </a:extLst>
          </p:cNvPr>
          <p:cNvSpPr/>
          <p:nvPr/>
        </p:nvSpPr>
        <p:spPr>
          <a:xfrm>
            <a:off x="1219200" y="4950393"/>
            <a:ext cx="1977308" cy="11855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0000"/>
                </a:solidFill>
                <a:latin typeface="Cy Grotesk Wide"/>
              </a:rPr>
              <a:t>Universidad de la Cañada </a:t>
            </a: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CD117626-A0C4-4769-8F29-1F138AB5A1D6}"/>
              </a:ext>
            </a:extLst>
          </p:cNvPr>
          <p:cNvSpPr/>
          <p:nvPr/>
        </p:nvSpPr>
        <p:spPr>
          <a:xfrm>
            <a:off x="3412469" y="4994914"/>
            <a:ext cx="1999154" cy="11649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000000"/>
                </a:solidFill>
                <a:latin typeface="Cy Grotesk Wide"/>
              </a:rPr>
              <a:t>Dirección de Registro Civil </a:t>
            </a: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1A2165CD-0BDD-4901-98BB-046D535028A9}"/>
              </a:ext>
            </a:extLst>
          </p:cNvPr>
          <p:cNvSpPr/>
          <p:nvPr/>
        </p:nvSpPr>
        <p:spPr>
          <a:xfrm>
            <a:off x="5652720" y="4994914"/>
            <a:ext cx="1999154" cy="11649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0000"/>
                </a:solidFill>
                <a:latin typeface="Cy Grotesk Wide"/>
              </a:rPr>
              <a:t>Universidad Tecnológica de los Valles Centrales de </a:t>
            </a:r>
          </a:p>
          <a:p>
            <a:pPr algn="ctr"/>
            <a:r>
              <a:rPr lang="es-ES" sz="1400" dirty="0">
                <a:solidFill>
                  <a:srgbClr val="000000"/>
                </a:solidFill>
                <a:latin typeface="Cy Grotesk Wide"/>
              </a:rPr>
              <a:t>Oaxaca</a:t>
            </a:r>
          </a:p>
        </p:txBody>
      </p: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A2C8AA3C-D857-4968-93D9-D9447E2201E9}"/>
              </a:ext>
            </a:extLst>
          </p:cNvPr>
          <p:cNvSpPr/>
          <p:nvPr/>
        </p:nvSpPr>
        <p:spPr>
          <a:xfrm>
            <a:off x="14709708" y="4918849"/>
            <a:ext cx="1999154" cy="119045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rgbClr val="000000"/>
                </a:solidFill>
                <a:latin typeface="Cy Grotesk Wide"/>
              </a:rPr>
              <a:t>OGAIPO</a:t>
            </a:r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4F898892-5D62-4136-85A5-D02CFCB1EB3E}"/>
              </a:ext>
            </a:extLst>
          </p:cNvPr>
          <p:cNvSpPr/>
          <p:nvPr/>
        </p:nvSpPr>
        <p:spPr>
          <a:xfrm>
            <a:off x="1219200" y="6719335"/>
            <a:ext cx="1977308" cy="13816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0000"/>
                </a:solidFill>
                <a:latin typeface="Cy Grotesk Wide"/>
              </a:rPr>
              <a:t>Colegio de Bachilleres del Estado de Oaxaca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3F95C23A-4955-45EE-B8CF-4D6CB225CD6D}"/>
              </a:ext>
            </a:extLst>
          </p:cNvPr>
          <p:cNvSpPr/>
          <p:nvPr/>
        </p:nvSpPr>
        <p:spPr>
          <a:xfrm>
            <a:off x="12611955" y="4928511"/>
            <a:ext cx="1922368" cy="11649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000000"/>
                </a:solidFill>
                <a:latin typeface="Cy Grotesk Wide"/>
              </a:rPr>
              <a:t>Fiscalía General del Estado de Oaxaca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B0501FD6-0903-415C-B8BC-52A019B36CEF}"/>
              </a:ext>
            </a:extLst>
          </p:cNvPr>
          <p:cNvSpPr/>
          <p:nvPr/>
        </p:nvSpPr>
        <p:spPr>
          <a:xfrm>
            <a:off x="7834683" y="4947920"/>
            <a:ext cx="2320193" cy="1190458"/>
          </a:xfrm>
          <a:prstGeom prst="roundRect">
            <a:avLst>
              <a:gd name="adj" fmla="val 94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0000"/>
                </a:solidFill>
                <a:latin typeface="Cy Grotesk Wide"/>
              </a:rPr>
              <a:t>Auditoría Superior de Fiscalización del Estado de </a:t>
            </a:r>
          </a:p>
          <a:p>
            <a:pPr algn="ctr"/>
            <a:r>
              <a:rPr lang="es-ES" sz="1400" dirty="0">
                <a:solidFill>
                  <a:srgbClr val="000000"/>
                </a:solidFill>
                <a:latin typeface="Cy Grotesk Wide"/>
              </a:rPr>
              <a:t>Oaxaca </a:t>
            </a:r>
            <a:endParaRPr lang="en-US" sz="1400" dirty="0">
              <a:solidFill>
                <a:srgbClr val="000000"/>
              </a:solidFill>
              <a:latin typeface="Cy Grotesk Wide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C0E71E57-3B04-4706-B073-25C1C052B815}"/>
              </a:ext>
            </a:extLst>
          </p:cNvPr>
          <p:cNvSpPr/>
          <p:nvPr/>
        </p:nvSpPr>
        <p:spPr>
          <a:xfrm>
            <a:off x="3419177" y="6762762"/>
            <a:ext cx="1999154" cy="13382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0000"/>
                </a:solidFill>
                <a:latin typeface="Cy Grotesk Wide"/>
              </a:rPr>
              <a:t>Secretaría de las Culturas y Artes 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941CACA1-FAEB-435C-B4BB-48A524768D35}"/>
              </a:ext>
            </a:extLst>
          </p:cNvPr>
          <p:cNvSpPr/>
          <p:nvPr/>
        </p:nvSpPr>
        <p:spPr>
          <a:xfrm>
            <a:off x="10396840" y="4927104"/>
            <a:ext cx="2039730" cy="11649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0000"/>
                </a:solidFill>
                <a:latin typeface="Cy Grotesk Wide"/>
              </a:rPr>
              <a:t>H. Ayuntamiento de Santa Cruz Xoxocotlán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01C55AED-9FD2-495B-B1D7-3BD9C68C5AAF}"/>
              </a:ext>
            </a:extLst>
          </p:cNvPr>
          <p:cNvSpPr/>
          <p:nvPr/>
        </p:nvSpPr>
        <p:spPr>
          <a:xfrm>
            <a:off x="5622593" y="6730633"/>
            <a:ext cx="2014479" cy="13816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000000"/>
                </a:solidFill>
                <a:latin typeface="Cy Grotesk Wide"/>
              </a:rPr>
              <a:t>H. Ayuntamiento de Oaxaca de Juárez </a:t>
            </a: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6E68C19D-4728-477A-BA8A-27BA7123018B}"/>
              </a:ext>
            </a:extLst>
          </p:cNvPr>
          <p:cNvSpPr/>
          <p:nvPr/>
        </p:nvSpPr>
        <p:spPr>
          <a:xfrm>
            <a:off x="7830249" y="6719335"/>
            <a:ext cx="2304870" cy="13816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000000"/>
                </a:solidFill>
                <a:latin typeface="Cy Grotesk Wide"/>
              </a:rPr>
              <a:t>Partido Revolucionario Institucional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674B47B1-99CA-42D0-9CAF-37E8447C0F52}"/>
              </a:ext>
            </a:extLst>
          </p:cNvPr>
          <p:cNvSpPr/>
          <p:nvPr/>
        </p:nvSpPr>
        <p:spPr>
          <a:xfrm>
            <a:off x="10330330" y="6622111"/>
            <a:ext cx="2039731" cy="13816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rgbClr val="000000"/>
                </a:solidFill>
                <a:latin typeface="Cy Grotesk Wide"/>
              </a:rPr>
              <a:t>Servicios de Salud de Oaxaca 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DC1B68A-F89E-4FC9-8325-66FFAD69748A}"/>
              </a:ext>
            </a:extLst>
          </p:cNvPr>
          <p:cNvSpPr/>
          <p:nvPr/>
        </p:nvSpPr>
        <p:spPr>
          <a:xfrm>
            <a:off x="12565272" y="6599842"/>
            <a:ext cx="1922368" cy="1381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0000"/>
                </a:solidFill>
                <a:latin typeface="Cy Grotesk Wide"/>
              </a:rPr>
              <a:t>H. Ayuntamiento de San Juan Bautista Tuxtepec</a:t>
            </a:r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A6C41D16-B180-4009-B6AC-05B900706D53}"/>
              </a:ext>
            </a:extLst>
          </p:cNvPr>
          <p:cNvSpPr/>
          <p:nvPr/>
        </p:nvSpPr>
        <p:spPr>
          <a:xfrm>
            <a:off x="14684008" y="6598904"/>
            <a:ext cx="1999154" cy="138164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>
                <a:solidFill>
                  <a:srgbClr val="000000"/>
                </a:solidFill>
                <a:latin typeface="Cy Grotesk Wide"/>
              </a:rPr>
              <a:t>Secretaría de Honestidad, Transparencia y Función </a:t>
            </a:r>
          </a:p>
          <a:p>
            <a:pPr algn="ctr"/>
            <a:r>
              <a:rPr lang="es-ES" sz="1400" dirty="0">
                <a:solidFill>
                  <a:srgbClr val="000000"/>
                </a:solidFill>
                <a:latin typeface="Cy Grotesk Wide"/>
              </a:rPr>
              <a:t>Pública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7516F25-080D-4A07-AA8D-8B49710DBD64}"/>
              </a:ext>
            </a:extLst>
          </p:cNvPr>
          <p:cNvSpPr txBox="1"/>
          <p:nvPr/>
        </p:nvSpPr>
        <p:spPr>
          <a:xfrm>
            <a:off x="2667000" y="2838604"/>
            <a:ext cx="143740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rgbClr val="000000"/>
                </a:solidFill>
                <a:latin typeface="Cy Grotesk Wide Bold"/>
              </a:rPr>
              <a:t>14 Sujetos Obligados del Estado de Oaxaca respondieron el requerimiento</a:t>
            </a:r>
            <a:endParaRPr lang="es-MX" sz="2400" dirty="0">
              <a:solidFill>
                <a:srgbClr val="000000"/>
              </a:solidFill>
              <a:latin typeface="Cy Grotesk Wide Bold"/>
            </a:endParaRPr>
          </a:p>
        </p:txBody>
      </p:sp>
    </p:spTree>
    <p:extLst>
      <p:ext uri="{BB962C8B-B14F-4D97-AF65-F5344CB8AC3E}">
        <p14:creationId xmlns:p14="http://schemas.microsoft.com/office/powerpoint/2010/main" val="2000970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">
            <a:extLst>
              <a:ext uri="{FF2B5EF4-FFF2-40B4-BE49-F238E27FC236}">
                <a16:creationId xmlns:a16="http://schemas.microsoft.com/office/drawing/2014/main" id="{499B19CC-D504-4C50-9185-F27C1B40AEC9}"/>
              </a:ext>
            </a:extLst>
          </p:cNvPr>
          <p:cNvSpPr/>
          <p:nvPr/>
        </p:nvSpPr>
        <p:spPr>
          <a:xfrm rot="10800000">
            <a:off x="13258800" y="0"/>
            <a:ext cx="5029200" cy="5905500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8" y="0"/>
                </a:lnTo>
                <a:lnTo>
                  <a:pt x="8686798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898" t="-1" b="-2945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76400" y="1768634"/>
            <a:ext cx="965332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spc="574" dirty="0">
                <a:solidFill>
                  <a:srgbClr val="000000"/>
                </a:solidFill>
                <a:latin typeface="Cy Grotesk Key Bold"/>
              </a:rPr>
              <a:t>ATENCIÓN AL REQUERIMIENTO </a:t>
            </a:r>
          </a:p>
        </p:txBody>
      </p:sp>
      <p:sp>
        <p:nvSpPr>
          <p:cNvPr id="9" name="Freeform 9"/>
          <p:cNvSpPr/>
          <p:nvPr/>
        </p:nvSpPr>
        <p:spPr>
          <a:xfrm>
            <a:off x="13627584" y="117533"/>
            <a:ext cx="4725128" cy="1651101"/>
          </a:xfrm>
          <a:custGeom>
            <a:avLst/>
            <a:gdLst/>
            <a:ahLst/>
            <a:cxnLst/>
            <a:rect l="l" t="t" r="r" b="b"/>
            <a:pathLst>
              <a:path w="4725128" h="1651101">
                <a:moveTo>
                  <a:pt x="0" y="0"/>
                </a:moveTo>
                <a:lnTo>
                  <a:pt x="4725128" y="0"/>
                </a:lnTo>
                <a:lnTo>
                  <a:pt x="4725128" y="1651101"/>
                </a:lnTo>
                <a:lnTo>
                  <a:pt x="0" y="16511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26B0202-6BC6-4A67-87E1-746B5F9FE1DB}"/>
              </a:ext>
            </a:extLst>
          </p:cNvPr>
          <p:cNvSpPr/>
          <p:nvPr/>
        </p:nvSpPr>
        <p:spPr>
          <a:xfrm>
            <a:off x="0" y="4563009"/>
            <a:ext cx="5334000" cy="5723991"/>
          </a:xfrm>
          <a:custGeom>
            <a:avLst/>
            <a:gdLst/>
            <a:ahLst/>
            <a:cxnLst/>
            <a:rect l="l" t="t" r="r" b="b"/>
            <a:pathLst>
              <a:path w="8686797" h="5907022">
                <a:moveTo>
                  <a:pt x="0" y="0"/>
                </a:moveTo>
                <a:lnTo>
                  <a:pt x="8686798" y="0"/>
                </a:lnTo>
                <a:lnTo>
                  <a:pt x="8686798" y="5907022"/>
                </a:lnTo>
                <a:lnTo>
                  <a:pt x="0" y="5907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898" t="-1" b="-29454"/>
            </a:stretch>
          </a:blipFill>
        </p:spPr>
      </p:sp>
      <p:pic>
        <p:nvPicPr>
          <p:cNvPr id="2050" name="Picture 2" descr="Los Asuntos Públicos entran en escena en la estrategia empresarial ...">
            <a:extLst>
              <a:ext uri="{FF2B5EF4-FFF2-40B4-BE49-F238E27FC236}">
                <a16:creationId xmlns:a16="http://schemas.microsoft.com/office/drawing/2014/main" id="{092C2313-EF09-48BE-9057-046367D6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93790" l="10000" r="95000">
                        <a14:foregroundMark x1="12417" y1="62261" x2="11500" y2="68153"/>
                        <a14:foregroundMark x1="11417" y1="75955" x2="10917" y2="81051"/>
                        <a14:foregroundMark x1="28000" y1="58917" x2="25083" y2="68471"/>
                        <a14:foregroundMark x1="32333" y1="60350" x2="32083" y2="64650"/>
                        <a14:foregroundMark x1="49083" y1="13535" x2="48500" y2="21338"/>
                        <a14:foregroundMark x1="48083" y1="4140" x2="48333" y2="20223"/>
                        <a14:foregroundMark x1="49750" y1="11624" x2="50167" y2="18471"/>
                        <a14:foregroundMark x1="76417" y1="47293" x2="76417" y2="47293"/>
                        <a14:foregroundMark x1="67417" y1="76115" x2="67667" y2="77070"/>
                        <a14:foregroundMark x1="68167" y1="77866" x2="68167" y2="77866"/>
                        <a14:foregroundMark x1="66500" y1="83758" x2="66500" y2="83758"/>
                        <a14:foregroundMark x1="68417" y1="83758" x2="68417" y2="83758"/>
                        <a14:foregroundMark x1="68583" y1="85987" x2="68583" y2="85987"/>
                        <a14:foregroundMark x1="68417" y1="87420" x2="68417" y2="87420"/>
                        <a14:foregroundMark x1="68917" y1="88535" x2="68917" y2="88535"/>
                        <a14:foregroundMark x1="69500" y1="88535" x2="69500" y2="88535"/>
                        <a14:foregroundMark x1="66333" y1="89490" x2="66333" y2="89490"/>
                        <a14:foregroundMark x1="66167" y1="88217" x2="66167" y2="88217"/>
                        <a14:foregroundMark x1="66333" y1="86783" x2="66333" y2="86783"/>
                        <a14:foregroundMark x1="88833" y1="40924" x2="88833" y2="40924"/>
                        <a14:foregroundMark x1="89250" y1="33439" x2="88250" y2="41242"/>
                        <a14:foregroundMark x1="82917" y1="31688" x2="82917" y2="31688"/>
                        <a14:foregroundMark x1="88667" y1="27707" x2="88667" y2="27707"/>
                        <a14:foregroundMark x1="85917" y1="49682" x2="86583" y2="46975"/>
                        <a14:foregroundMark x1="95000" y1="40764" x2="92250" y2="42197"/>
                        <a14:foregroundMark x1="93917" y1="46815" x2="92250" y2="42994"/>
                        <a14:foregroundMark x1="94667" y1="42994" x2="94667" y2="45382"/>
                        <a14:foregroundMark x1="94083" y1="46815" x2="94083" y2="46815"/>
                        <a14:foregroundMark x1="94250" y1="45064" x2="94250" y2="43312"/>
                        <a14:foregroundMark x1="66333" y1="85987" x2="66333" y2="85987"/>
                        <a14:foregroundMark x1="66750" y1="83917" x2="66750" y2="83917"/>
                        <a14:foregroundMark x1="66500" y1="83917" x2="66500" y2="83917"/>
                        <a14:foregroundMark x1="66500" y1="84236" x2="66500" y2="84236"/>
                        <a14:foregroundMark x1="66500" y1="85191" x2="66500" y2="85191"/>
                        <a14:foregroundMark x1="66500" y1="87102" x2="66500" y2="87102"/>
                        <a14:foregroundMark x1="51083" y1="93790" x2="51083" y2="92038"/>
                        <a14:foregroundMark x1="77833" y1="42994" x2="79750" y2="48726"/>
                        <a14:foregroundMark x1="53667" y1="20223" x2="54667" y2="19904"/>
                        <a14:foregroundMark x1="88250" y1="26274" x2="88250" y2="26274"/>
                        <a14:foregroundMark x1="56672" y1="21364" x2="58167" y2="22771"/>
                        <a14:foregroundMark x1="56137" y1="20860" x2="56551" y2="21250"/>
                        <a14:foregroundMark x1="52417" y1="17357" x2="56137" y2="20860"/>
                        <a14:foregroundMark x1="11417" y1="83439" x2="12000" y2="76433"/>
                        <a14:foregroundMark x1="13151" y1="83121" x2="13083" y2="85191"/>
                        <a14:foregroundMark x1="13333" y1="77548" x2="13265" y2="79618"/>
                        <a14:foregroundMark x1="16500" y1="55732" x2="16500" y2="55732"/>
                        <a14:foregroundMark x1="16667" y1="56210" x2="17083" y2="57166"/>
                        <a14:foregroundMark x1="16833" y1="57962" x2="16667" y2="61146"/>
                        <a14:foregroundMark x1="17250" y1="56210" x2="17250" y2="56210"/>
                        <a14:backgroundMark x1="47333" y1="33758" x2="47333" y2="33758"/>
                        <a14:backgroundMark x1="67667" y1="85987" x2="67667" y2="85987"/>
                        <a14:backgroundMark x1="52000" y1="21975" x2="52000" y2="21975"/>
                        <a14:backgroundMark x1="51667" y1="19586" x2="51833" y2="23089"/>
                        <a14:backgroundMark x1="46417" y1="19427" x2="46250" y2="20223"/>
                        <a14:backgroundMark x1="57000" y1="19586" x2="56833" y2="23089"/>
                        <a14:backgroundMark x1="56667" y1="21338" x2="56500" y2="21019"/>
                        <a14:backgroundMark x1="56500" y1="20860" x2="56500" y2="20860"/>
                        <a14:backgroundMark x1="13917" y1="72771" x2="13917" y2="77548"/>
                        <a14:backgroundMark x1="14083" y1="79618" x2="14083" y2="83121"/>
                        <a14:backgroundMark x1="13333" y1="85191" x2="13333" y2="86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00500"/>
            <a:ext cx="11430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88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8F099C6-EAFC-4831-AC95-D52F2D3DB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5925800" cy="92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3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88F13A-650E-4DBA-AC31-243D6E698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5" r="787"/>
          <a:stretch/>
        </p:blipFill>
        <p:spPr>
          <a:xfrm>
            <a:off x="1066800" y="952500"/>
            <a:ext cx="16802100" cy="909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3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0150BC-DF8D-4F2F-A86E-BF05867BC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99577"/>
            <a:ext cx="17297400" cy="92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2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06F9D0-A9DE-4BE0-8E5C-04B21C107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67090"/>
            <a:ext cx="16383000" cy="912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1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DA9A6F-63F9-4D13-A675-FF9F581AC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9290"/>
            <a:ext cx="17297400" cy="1026771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F6C95E9-3234-4927-95C4-A6C4A75DF669}"/>
              </a:ext>
            </a:extLst>
          </p:cNvPr>
          <p:cNvSpPr txBox="1"/>
          <p:nvPr/>
        </p:nvSpPr>
        <p:spPr>
          <a:xfrm>
            <a:off x="762000" y="7734300"/>
            <a:ext cx="4191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solidFill>
                  <a:srgbClr val="000000"/>
                </a:solidFill>
                <a:latin typeface="Cy Grotesk Wide"/>
              </a:rPr>
              <a:t>El Congreso del Estado y la Auditoría Superior de Fiscalización del Estado de Oaxaca</a:t>
            </a:r>
            <a:endParaRPr lang="es-MX" sz="2000" dirty="0">
              <a:solidFill>
                <a:srgbClr val="000000"/>
              </a:solidFill>
              <a:latin typeface="Cy Grotesk Wide"/>
            </a:endParaRPr>
          </a:p>
        </p:txBody>
      </p:sp>
    </p:spTree>
    <p:extLst>
      <p:ext uri="{BB962C8B-B14F-4D97-AF65-F5344CB8AC3E}">
        <p14:creationId xmlns:p14="http://schemas.microsoft.com/office/powerpoint/2010/main" val="1239140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1260</Words>
  <Application>Microsoft Office PowerPoint</Application>
  <PresentationFormat>Personalizado</PresentationFormat>
  <Paragraphs>154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Calibri</vt:lpstr>
      <vt:lpstr>Open Sans Extra Bold</vt:lpstr>
      <vt:lpstr>Open Sans Bold</vt:lpstr>
      <vt:lpstr>Arial</vt:lpstr>
      <vt:lpstr>Cy Grotesk Key Bold</vt:lpstr>
      <vt:lpstr>Cy Grotesk Key</vt:lpstr>
      <vt:lpstr>Cy Grotesk Wide</vt:lpstr>
      <vt:lpstr>Cy Grotesk Wide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Creatividad Empresarial Acuarela Colorida</dc:title>
  <dc:creator>GOB-ABIERTO</dc:creator>
  <cp:lastModifiedBy>GOB-ABIERTO</cp:lastModifiedBy>
  <cp:revision>88</cp:revision>
  <cp:lastPrinted>2023-10-19T16:50:59Z</cp:lastPrinted>
  <dcterms:created xsi:type="dcterms:W3CDTF">2006-08-16T00:00:00Z</dcterms:created>
  <dcterms:modified xsi:type="dcterms:W3CDTF">2023-11-16T19:55:15Z</dcterms:modified>
  <dc:identifier>DAFt400NeNg</dc:identifier>
</cp:coreProperties>
</file>